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481" r:id="rId2"/>
    <p:sldId id="483" r:id="rId3"/>
    <p:sldId id="484" r:id="rId4"/>
    <p:sldId id="485" r:id="rId5"/>
    <p:sldId id="486" r:id="rId6"/>
    <p:sldId id="502" r:id="rId7"/>
    <p:sldId id="503" r:id="rId8"/>
    <p:sldId id="504" r:id="rId9"/>
    <p:sldId id="437" r:id="rId10"/>
    <p:sldId id="501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66FF"/>
    <a:srgbClr val="1F8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360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42D0E-962C-4B37-892E-85955D8250D7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83868-757F-49F6-9EBB-297B29701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410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Изменить  добавить очно и заочно количество увеличить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869F8-50B2-45E1-B027-1AAC731C7A3B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9344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Изменить  добавить очно и заочно количество увеличить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869F8-50B2-45E1-B027-1AAC731C7A3B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6621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93D91E-EF7E-4D25-A7F3-B856CD7ED1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2D3D684-0764-497C-95FD-5BDF4E5697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9E8F5B-0012-4622-AD19-EA24F10E9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A7CE6-E228-4090-98B0-BE79466C6190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A9349B-0A3A-4AA8-BF90-55A3100DD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02DC5B-3A35-4069-9EA2-CD8AEF48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5B3F-0BF0-4CF8-89DF-0545C6CCA5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069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C1CF48-E5FB-476C-ACD4-B8B1CE79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1ECB01F-6191-4963-8000-FE7CD6DE8F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92AA5A-2D1F-4EB0-B308-DB5AB016F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A7CE6-E228-4090-98B0-BE79466C6190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8B6C6A-0EA3-442E-B956-0F6102E71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D1B86A-6DD6-4AE3-83E3-89BBD04BE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5B3F-0BF0-4CF8-89DF-0545C6CCA5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994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B575FB7-FBBB-479D-A15B-A82E2D70E9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F09735-D68F-46CF-9EC5-F8762DEA4F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02FBBC-1935-4B9E-A8BF-D480E2BF7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A7CE6-E228-4090-98B0-BE79466C6190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A2A35B-875F-4F02-B524-8DE028CCA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7489EF-A57F-4234-A9B5-2BC6D65C7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5B3F-0BF0-4CF8-89DF-0545C6CCA5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501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9193AD-E813-4619-B81F-FD884CD61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709E0D-1F1C-4059-A1DF-8840BE9AB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167B7D-6167-408E-B11F-15092913F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A7CE6-E228-4090-98B0-BE79466C6190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48655C-1256-44D0-8A3B-56C11E83C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823B2F-085E-44F4-9D98-F72AA36E2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5B3F-0BF0-4CF8-89DF-0545C6CCA5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6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D64949-5822-4275-AEBB-42075824B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8179080-4D0A-4FFA-BB68-850CC04382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A68AD5-4545-4E9B-B192-80AFD5E1B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A7CE6-E228-4090-98B0-BE79466C6190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50A18F-FD31-4310-875C-4715747F0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4D07A9-704B-4265-81AB-A77CB3E3E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5B3F-0BF0-4CF8-89DF-0545C6CCA5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56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CEFFBA-77A4-4E25-93DC-812733E78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1025BA-12B7-4096-8FBE-6FE1FDFA8F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FF21A3-A351-4E27-8283-D22A7CD632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3327C7D-478C-4762-B651-2D945031B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A7CE6-E228-4090-98B0-BE79466C6190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1867E6-CFB4-4126-90C1-52F74C80E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168AAC-B478-403F-9158-09C9A43B3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5B3F-0BF0-4CF8-89DF-0545C6CCA5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820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3A169F-30E3-4739-A6B2-13CF2FDD2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3CFDE4-B494-4735-9A65-23370232B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B263D37-63DD-4892-BF57-7AF5971AE1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591450A-F00F-4778-9A57-C48223C1F2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0CDD428-6FC2-46B3-A6A4-DD3B3E23A9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B500015-F7D1-48EF-8560-CB3CA9E14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A7CE6-E228-4090-98B0-BE79466C6190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89A88BC-CEB0-4604-857C-9D408A1CF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22EF08B-1F85-4ED2-836D-8441E678E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5B3F-0BF0-4CF8-89DF-0545C6CCA5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98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0C668E-A771-453B-9F1E-8F0C67D84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1CF1788-3492-4DA5-B069-A411A5890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A7CE6-E228-4090-98B0-BE79466C6190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4645AC5-0DBD-4182-A77F-25766A1F1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5FF986C-1AD6-4CEF-BCD1-16D7E6CFB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5B3F-0BF0-4CF8-89DF-0545C6CCA5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338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5ECFB2E-A81F-4782-A375-4C1880826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A7CE6-E228-4090-98B0-BE79466C6190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5936011-F11D-45CB-A049-83B7B91AD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002F599-4DC8-49B1-A228-DB6AEDB2B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5B3F-0BF0-4CF8-89DF-0545C6CCA5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155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1C5A29-A043-47F5-98C8-5E64DD134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CEDDCB-9D43-45EF-808A-266A2752A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27DD0D3-505A-46CE-9BF2-2D4694961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763A1E-9E2C-4C1D-B1E9-B4267EAF3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A7CE6-E228-4090-98B0-BE79466C6190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2871EA-D12C-406E-89FE-344B75BF9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516250-05ED-40EC-A581-874F13B8E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5B3F-0BF0-4CF8-89DF-0545C6CCA5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466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4F36DF-3DC3-431C-93D2-BACD0FF2C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C6A7791-6E6D-4971-A671-DB9A616983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9948E74-E269-404B-83EE-5299522D07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C0CD87-D529-4ED2-AD11-612BCDDC6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A7CE6-E228-4090-98B0-BE79466C6190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45D7B7-2F02-4835-8F9D-E2B587F1C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1AEE2E-A526-4BD8-BCBA-B6AC454AC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5B3F-0BF0-4CF8-89DF-0545C6CCA5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734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D86A26-6D7B-4E81-9A6B-5EC04933C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B72B239-8B79-4ED0-97E1-45CFEEBED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F1F22E-87E6-4DE9-82BD-661C45DC55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A7CE6-E228-4090-98B0-BE79466C6190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ABBF5F-CDE6-4FD6-8901-F2261DED2C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07CEC8-E574-4DE0-B803-BADF2D61F2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C5B3F-0BF0-4CF8-89DF-0545C6CCA5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581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4.png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7.gif"/><Relationship Id="rId11" Type="http://schemas.openxmlformats.org/officeDocument/2006/relationships/image" Target="../media/image22.png"/><Relationship Id="rId5" Type="http://schemas.openxmlformats.org/officeDocument/2006/relationships/image" Target="../media/image3.emf"/><Relationship Id="rId10" Type="http://schemas.openxmlformats.org/officeDocument/2006/relationships/image" Target="../media/image21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olymp.hse.ru/projects/chemistry-avangard" TargetMode="External"/><Relationship Id="rId13" Type="http://schemas.openxmlformats.org/officeDocument/2006/relationships/hyperlink" Target="https://olymp.hse.ru/projects/urban" TargetMode="External"/><Relationship Id="rId18" Type="http://schemas.openxmlformats.org/officeDocument/2006/relationships/hyperlink" Target="https://olymp.hse.ru/projects/business" TargetMode="External"/><Relationship Id="rId26" Type="http://schemas.openxmlformats.org/officeDocument/2006/relationships/hyperlink" Target="https://olymp.hse.ru/projects/soc" TargetMode="External"/><Relationship Id="rId3" Type="http://schemas.openxmlformats.org/officeDocument/2006/relationships/image" Target="../media/image5.png"/><Relationship Id="rId21" Type="http://schemas.openxmlformats.org/officeDocument/2006/relationships/hyperlink" Target="https://olymp.hse.ru/projects/binf" TargetMode="External"/><Relationship Id="rId7" Type="http://schemas.openxmlformats.org/officeDocument/2006/relationships/hyperlink" Target="https://olymp.hse.ru/projects/biology-avangard" TargetMode="External"/><Relationship Id="rId12" Type="http://schemas.openxmlformats.org/officeDocument/2006/relationships/hyperlink" Target="https://olymp.hse.ru/projects/tex" TargetMode="External"/><Relationship Id="rId17" Type="http://schemas.openxmlformats.org/officeDocument/2006/relationships/hyperlink" Target="https://olymp.hse.ru/projects/cultural" TargetMode="External"/><Relationship Id="rId25" Type="http://schemas.openxmlformats.org/officeDocument/2006/relationships/hyperlink" Target="https://olymp.hse.ru/projects/metod#adv" TargetMode="Externa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olymp.hse.ru/projects/mediacom" TargetMode="External"/><Relationship Id="rId20" Type="http://schemas.openxmlformats.org/officeDocument/2006/relationships/image" Target="../media/image10.png"/><Relationship Id="rId29" Type="http://schemas.openxmlformats.org/officeDocument/2006/relationships/hyperlink" Target="https://olymp.hse.ru/projects/physics-avangard" TargetMode="External"/><Relationship Id="rId1" Type="http://schemas.openxmlformats.org/officeDocument/2006/relationships/vmlDrawing" Target="../drawings/vmlDrawing4.vml"/><Relationship Id="rId6" Type="http://schemas.openxmlformats.org/officeDocument/2006/relationships/hyperlink" Target="https://olymp.hse.ru/projects/cs-avangard" TargetMode="External"/><Relationship Id="rId11" Type="http://schemas.openxmlformats.org/officeDocument/2006/relationships/hyperlink" Target="https://olymp.hse.ru/projects/vostok" TargetMode="External"/><Relationship Id="rId24" Type="http://schemas.openxmlformats.org/officeDocument/2006/relationships/hyperlink" Target="https://olymp.hse.ru/projects/mo" TargetMode="External"/><Relationship Id="rId32" Type="http://schemas.openxmlformats.org/officeDocument/2006/relationships/image" Target="../media/image11.png"/><Relationship Id="rId5" Type="http://schemas.openxmlformats.org/officeDocument/2006/relationships/image" Target="../media/image3.emf"/><Relationship Id="rId15" Type="http://schemas.openxmlformats.org/officeDocument/2006/relationships/hyperlink" Target="https://olymp.hse.ru/projects/ling" TargetMode="External"/><Relationship Id="rId23" Type="http://schemas.openxmlformats.org/officeDocument/2006/relationships/hyperlink" Target="https://olymp.hse.ru/projects/math-avangard" TargetMode="External"/><Relationship Id="rId28" Type="http://schemas.openxmlformats.org/officeDocument/2006/relationships/hyperlink" Target="https://olymp.hse.ru/projects/governance" TargetMode="External"/><Relationship Id="rId10" Type="http://schemas.openxmlformats.org/officeDocument/2006/relationships/hyperlink" Target="https://olymp.hse.ru/projects/law" TargetMode="External"/><Relationship Id="rId19" Type="http://schemas.openxmlformats.org/officeDocument/2006/relationships/hyperlink" Target="https://olymp.hse.ru/projects/eco" TargetMode="External"/><Relationship Id="rId31" Type="http://schemas.openxmlformats.org/officeDocument/2006/relationships/hyperlink" Target="https://olymp.hse.ru/projects/phil" TargetMode="External"/><Relationship Id="rId4" Type="http://schemas.openxmlformats.org/officeDocument/2006/relationships/oleObject" Target="../embeddings/oleObject4.bin"/><Relationship Id="rId9" Type="http://schemas.openxmlformats.org/officeDocument/2006/relationships/hyperlink" Target="https://olymp.hse.ru/projects/history" TargetMode="External"/><Relationship Id="rId14" Type="http://schemas.openxmlformats.org/officeDocument/2006/relationships/hyperlink" Target="https://olymp.hse.ru/projects/psy" TargetMode="External"/><Relationship Id="rId22" Type="http://schemas.openxmlformats.org/officeDocument/2006/relationships/hyperlink" Target="https://school-portfolio.hse.ru/vp2020" TargetMode="External"/><Relationship Id="rId27" Type="http://schemas.openxmlformats.org/officeDocument/2006/relationships/hyperlink" Target="https://olymp.hse.ru/projects/sputnik" TargetMode="External"/><Relationship Id="rId30" Type="http://schemas.openxmlformats.org/officeDocument/2006/relationships/hyperlink" Target="https://olymp.hse.ru/projects/ru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4.png"/><Relationship Id="rId5" Type="http://schemas.openxmlformats.org/officeDocument/2006/relationships/hyperlink" Target="https://olymp.hse.ru/mirror/pubs/share/843270565.pdf" TargetMode="Externa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2D131EA-F731-4A3E-B1F6-B3CBC1A57D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5" b="550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DC4B6C0C-0320-4017-B889-BD0360CD0D3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92292" y="761932"/>
          <a:ext cx="3366989" cy="934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CorelDRAW" r:id="rId4" imgW="8568567" imgH="2378678" progId="CorelDraw.Graphic.23">
                  <p:embed/>
                </p:oleObj>
              </mc:Choice>
              <mc:Fallback>
                <p:oleObj name="CorelDRAW" r:id="rId4" imgW="8568567" imgH="2378678" progId="CorelDraw.Graphic.23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DC4B6C0C-0320-4017-B889-BD0360CD0D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92292" y="761932"/>
                        <a:ext cx="3366989" cy="9343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86B12260-4054-454A-8EBE-74A3037CF8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84873" y="1284810"/>
          <a:ext cx="2474408" cy="402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CorelDRAW" r:id="rId6" imgW="6297701" imgH="1023310" progId="CorelDraw.Graphic.23">
                  <p:embed/>
                </p:oleObj>
              </mc:Choice>
              <mc:Fallback>
                <p:oleObj name="CorelDRAW" r:id="rId6" imgW="6297701" imgH="1023310" progId="CorelDraw.Graphic.23">
                  <p:embed/>
                  <p:pic>
                    <p:nvPicPr>
                      <p:cNvPr id="6" name="Объект 5">
                        <a:extLst>
                          <a:ext uri="{FF2B5EF4-FFF2-40B4-BE49-F238E27FC236}">
                            <a16:creationId xmlns:a16="http://schemas.microsoft.com/office/drawing/2014/main" id="{86B12260-4054-454A-8EBE-74A3037CF8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84873" y="1284810"/>
                        <a:ext cx="2474408" cy="4023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01A4FC8-0699-42B9-A1D6-A1985296DD1A}"/>
              </a:ext>
            </a:extLst>
          </p:cNvPr>
          <p:cNvSpPr/>
          <p:nvPr/>
        </p:nvSpPr>
        <p:spPr>
          <a:xfrm>
            <a:off x="2069341" y="5301808"/>
            <a:ext cx="31422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2E8EBC"/>
                </a:solidFill>
                <a:latin typeface="Circe Bold" panose="020B0602020203020203" pitchFamily="34" charset="-52"/>
              </a:rPr>
              <a:t>Руководитель направления </a:t>
            </a:r>
          </a:p>
          <a:p>
            <a:r>
              <a:rPr lang="ru-RU" sz="1600" dirty="0">
                <a:solidFill>
                  <a:srgbClr val="2E8EBC"/>
                </a:solidFill>
                <a:latin typeface="Circe Bold" panose="020B0602020203020203" pitchFamily="34" charset="-52"/>
              </a:rPr>
              <a:t>«Наука» РЦ «Сириус-27»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2E861DB-1ECB-4939-9B85-46E4D7A4530B}"/>
              </a:ext>
            </a:extLst>
          </p:cNvPr>
          <p:cNvSpPr/>
          <p:nvPr/>
        </p:nvSpPr>
        <p:spPr>
          <a:xfrm>
            <a:off x="2066971" y="5959226"/>
            <a:ext cx="34585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2E8EBC"/>
                </a:solidFill>
                <a:latin typeface="Circe Bold" panose="020B0602020203020203" pitchFamily="34" charset="-52"/>
              </a:rPr>
              <a:t>+7 (914) 541-51-77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7094517-829A-4BB1-8577-FC8E01F57D6D}"/>
              </a:ext>
            </a:extLst>
          </p:cNvPr>
          <p:cNvSpPr/>
          <p:nvPr/>
        </p:nvSpPr>
        <p:spPr>
          <a:xfrm>
            <a:off x="6826522" y="5870663"/>
            <a:ext cx="26628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E8EBC"/>
                </a:solidFill>
                <a:latin typeface="Circe Bold" panose="020B0602020203020203" pitchFamily="34" charset="-52"/>
              </a:rPr>
              <a:t>olim.27@bk.ru</a:t>
            </a:r>
            <a:endParaRPr lang="ru-RU" sz="1600" dirty="0">
              <a:solidFill>
                <a:srgbClr val="2E8EBC"/>
              </a:solidFill>
              <a:latin typeface="Circe Bold" panose="020B0602020203020203" pitchFamily="34" charset="-52"/>
            </a:endParaRPr>
          </a:p>
          <a:p>
            <a:r>
              <a:rPr lang="ru-RU" sz="1600" dirty="0">
                <a:solidFill>
                  <a:srgbClr val="2E8EBC"/>
                </a:solidFill>
                <a:latin typeface="Circe Bold" panose="020B0602020203020203" pitchFamily="34" charset="-52"/>
              </a:rPr>
              <a:t>+7 (4212) 47-36-39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DC9ED03-0D43-4042-9EA9-40CD969C7683}"/>
              </a:ext>
            </a:extLst>
          </p:cNvPr>
          <p:cNvSpPr/>
          <p:nvPr/>
        </p:nvSpPr>
        <p:spPr>
          <a:xfrm>
            <a:off x="6826522" y="5301808"/>
            <a:ext cx="31422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2E8EBC"/>
                </a:solidFill>
                <a:latin typeface="Circe Bold" panose="020B0602020203020203" pitchFamily="34" charset="-52"/>
              </a:rPr>
              <a:t>Методист по проектной деятельности РЦ «Сириус 27» 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9A25A4D-C702-4922-8949-6B402DF60034}"/>
              </a:ext>
            </a:extLst>
          </p:cNvPr>
          <p:cNvSpPr/>
          <p:nvPr/>
        </p:nvSpPr>
        <p:spPr>
          <a:xfrm>
            <a:off x="2069341" y="5032238"/>
            <a:ext cx="3627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latin typeface="Circe Bold" panose="020B0602020203020203" pitchFamily="34" charset="-52"/>
              </a:rPr>
              <a:t>Коцубинская</a:t>
            </a:r>
            <a:r>
              <a:rPr lang="ru-RU" dirty="0">
                <a:latin typeface="Circe Bold" panose="020B0602020203020203" pitchFamily="34" charset="-52"/>
              </a:rPr>
              <a:t> Галина Николаевна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8ED04E0-E9F5-46B3-8923-149F9FCB2EE1}"/>
              </a:ext>
            </a:extLst>
          </p:cNvPr>
          <p:cNvSpPr/>
          <p:nvPr/>
        </p:nvSpPr>
        <p:spPr>
          <a:xfrm>
            <a:off x="6826522" y="5032238"/>
            <a:ext cx="2807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Circe Bold" panose="020B0602020203020203" pitchFamily="34" charset="-52"/>
              </a:rPr>
              <a:t>Бойко Ольга Николаевна</a:t>
            </a:r>
          </a:p>
        </p:txBody>
      </p:sp>
      <p:graphicFrame>
        <p:nvGraphicFramePr>
          <p:cNvPr id="18" name="Объект 17">
            <a:extLst>
              <a:ext uri="{FF2B5EF4-FFF2-40B4-BE49-F238E27FC236}">
                <a16:creationId xmlns:a16="http://schemas.microsoft.com/office/drawing/2014/main" id="{EAD6AD69-38BA-490B-B16A-E6A7FCD516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7311560"/>
              </p:ext>
            </p:extLst>
          </p:nvPr>
        </p:nvGraphicFramePr>
        <p:xfrm>
          <a:off x="-107515" y="1911958"/>
          <a:ext cx="12407030" cy="2719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CorelDRAW" r:id="rId8" imgW="12958707" imgH="1207643" progId="CorelDraw.Graphic.23">
                  <p:embed/>
                </p:oleObj>
              </mc:Choice>
              <mc:Fallback>
                <p:oleObj name="CorelDRAW" r:id="rId8" imgW="12958707" imgH="1207643" progId="CorelDraw.Graphic.23">
                  <p:embed/>
                  <p:pic>
                    <p:nvPicPr>
                      <p:cNvPr id="18" name="Объект 17">
                        <a:extLst>
                          <a:ext uri="{FF2B5EF4-FFF2-40B4-BE49-F238E27FC236}">
                            <a16:creationId xmlns:a16="http://schemas.microsoft.com/office/drawing/2014/main" id="{EAD6AD69-38BA-490B-B16A-E6A7FCD516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-107515" y="1911958"/>
                        <a:ext cx="12407030" cy="27190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04972595-0765-4095-8A77-CCF6B4F7396F}"/>
              </a:ext>
            </a:extLst>
          </p:cNvPr>
          <p:cNvSpPr txBox="1"/>
          <p:nvPr/>
        </p:nvSpPr>
        <p:spPr>
          <a:xfrm>
            <a:off x="1990846" y="2135446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>
                <a:solidFill>
                  <a:schemeClr val="bg1"/>
                </a:solidFill>
                <a:latin typeface="Circe Extra Bold" panose="020B0802020203020203" pitchFamily="34" charset="-52"/>
                <a:cs typeface="Times New Roman" panose="02020603050405020304" pitchFamily="18" charset="0"/>
              </a:rPr>
              <a:t>ОРГАНИЗАЦИЯ  И ПРОВЕДЕНИЕ </a:t>
            </a:r>
            <a:r>
              <a:rPr lang="ru-RU" altLang="ru-RU" sz="3200" b="1" dirty="0">
                <a:solidFill>
                  <a:schemeClr val="bg1"/>
                </a:solidFill>
              </a:rPr>
              <a:t>РЕГИОНАЛЬНОГО ЭТАПА КОНКУРСА «ВЫСШИЙ ПИЛОТАЖ-Хабаровск» </a:t>
            </a:r>
            <a:endParaRPr lang="ru-RU" altLang="ru-RU" sz="3200" b="1" dirty="0">
              <a:solidFill>
                <a:schemeClr val="bg1"/>
              </a:solidFill>
              <a:latin typeface="Circe Extra Bold" panose="020B08020202030202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64677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5F665B4-C3AD-4729-A11E-1B1F4CC39B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0" b="570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4" name="Объект 23">
            <a:extLst>
              <a:ext uri="{FF2B5EF4-FFF2-40B4-BE49-F238E27FC236}">
                <a16:creationId xmlns:a16="http://schemas.microsoft.com/office/drawing/2014/main" id="{3AA79866-3011-4BB6-902E-6A5FCB18A8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8534466"/>
              </p:ext>
            </p:extLst>
          </p:nvPr>
        </p:nvGraphicFramePr>
        <p:xfrm>
          <a:off x="0" y="433469"/>
          <a:ext cx="12192000" cy="887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1" name="CorelDRAW" r:id="rId4" imgW="12958707" imgH="1207643" progId="CorelDraw.Graphic.23">
                  <p:embed/>
                </p:oleObj>
              </mc:Choice>
              <mc:Fallback>
                <p:oleObj name="CorelDRAW" r:id="rId4" imgW="12958707" imgH="1207643" progId="CorelDraw.Graphic.23">
                  <p:embed/>
                  <p:pic>
                    <p:nvPicPr>
                      <p:cNvPr id="24" name="Объект 23">
                        <a:extLst>
                          <a:ext uri="{FF2B5EF4-FFF2-40B4-BE49-F238E27FC236}">
                            <a16:creationId xmlns:a16="http://schemas.microsoft.com/office/drawing/2014/main" id="{3AA79866-3011-4BB6-902E-6A5FCB18A8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433469"/>
                        <a:ext cx="12192000" cy="8871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B4D378C8-5B16-4494-A346-D016BD9FF6B1}"/>
              </a:ext>
            </a:extLst>
          </p:cNvPr>
          <p:cNvSpPr txBox="1"/>
          <p:nvPr/>
        </p:nvSpPr>
        <p:spPr>
          <a:xfrm>
            <a:off x="929973" y="661385"/>
            <a:ext cx="9449514" cy="466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2700" b="1" dirty="0">
                <a:solidFill>
                  <a:schemeClr val="bg1"/>
                </a:solidFill>
                <a:latin typeface="Intro 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409838C-708E-4391-9138-DCBDFB43A6D7}"/>
              </a:ext>
            </a:extLst>
          </p:cNvPr>
          <p:cNvSpPr/>
          <p:nvPr/>
        </p:nvSpPr>
        <p:spPr>
          <a:xfrm>
            <a:off x="1026644" y="3113413"/>
            <a:ext cx="19363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irce Extra Bold" panose="020B0802020203020203" pitchFamily="34" charset="-52"/>
              </a:rPr>
              <a:t>РЦ «Сириус 27»</a:t>
            </a:r>
            <a:endParaRPr lang="ru-RU" dirty="0">
              <a:solidFill>
                <a:srgbClr val="1F8BCB"/>
              </a:solidFill>
              <a:latin typeface="Circe Extra Bold" panose="020B0802020203020203" pitchFamily="34" charset="-52"/>
            </a:endParaRPr>
          </a:p>
        </p:txBody>
      </p:sp>
      <p:pic>
        <p:nvPicPr>
          <p:cNvPr id="12" name="Picture 2" descr="http://qrcoder.ru/code/?https%3A%2F%2Fsirius27.kco27.ru%2F&amp;4&amp;0">
            <a:extLst>
              <a:ext uri="{FF2B5EF4-FFF2-40B4-BE49-F238E27FC236}">
                <a16:creationId xmlns:a16="http://schemas.microsoft.com/office/drawing/2014/main" id="{6A869A60-3109-48B4-81B1-B541A884C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931" y="1828053"/>
            <a:ext cx="1283122" cy="128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236BFE7-638E-473F-B3FE-F6EC88E108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8931" y="4331144"/>
            <a:ext cx="1385460" cy="1385460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51EFF78-716D-4B4B-B96A-37AA73B5A8E5}"/>
              </a:ext>
            </a:extLst>
          </p:cNvPr>
          <p:cNvSpPr/>
          <p:nvPr/>
        </p:nvSpPr>
        <p:spPr>
          <a:xfrm>
            <a:off x="1270100" y="5788933"/>
            <a:ext cx="1283122" cy="500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ru-RU" dirty="0">
                <a:solidFill>
                  <a:srgbClr val="1F8BCB"/>
                </a:solidFill>
                <a:latin typeface="Circe Extra Bold" panose="020B0802020203020203" pitchFamily="34" charset="-52"/>
              </a:rPr>
              <a:t>«Высший пилотаж»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DFBF745-7CEB-4469-9F0A-FBE0B4B088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36465" y="4313560"/>
            <a:ext cx="1424657" cy="1424657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7440EBD-B6F5-4196-88B8-AC45B1DC86A8}"/>
              </a:ext>
            </a:extLst>
          </p:cNvPr>
          <p:cNvSpPr/>
          <p:nvPr/>
        </p:nvSpPr>
        <p:spPr>
          <a:xfrm>
            <a:off x="3488171" y="5837552"/>
            <a:ext cx="1283122" cy="500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ru-RU" dirty="0">
                <a:solidFill>
                  <a:srgbClr val="1F8BCB"/>
                </a:solidFill>
                <a:latin typeface="Circe Extra Bold" panose="020B0802020203020203" pitchFamily="34" charset="-52"/>
              </a:rPr>
              <a:t>«Большие вызовы»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992B4E5-B69D-4492-A81E-1B801421A6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70340" y="4299425"/>
            <a:ext cx="1409700" cy="1409700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174F246-A71C-4DED-9302-926DD5F7110C}"/>
              </a:ext>
            </a:extLst>
          </p:cNvPr>
          <p:cNvSpPr/>
          <p:nvPr/>
        </p:nvSpPr>
        <p:spPr>
          <a:xfrm>
            <a:off x="5374024" y="5771279"/>
            <a:ext cx="2223651" cy="694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dirty="0">
                <a:solidFill>
                  <a:srgbClr val="1F8BCB"/>
                </a:solidFill>
                <a:latin typeface="Circe Extra Bold" panose="020B0802020203020203" pitchFamily="34" charset="-52"/>
              </a:rPr>
              <a:t>«Будущее Хабаровского края в надежных руках»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E3100C1-A91C-4A82-983F-50583B0DC77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38224" y="1815428"/>
            <a:ext cx="1409700" cy="1409700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057837B7-DD30-44D1-BCAA-E21C6857318E}"/>
              </a:ext>
            </a:extLst>
          </p:cNvPr>
          <p:cNvSpPr/>
          <p:nvPr/>
        </p:nvSpPr>
        <p:spPr>
          <a:xfrm>
            <a:off x="2917168" y="3176218"/>
            <a:ext cx="2604579" cy="694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dirty="0">
                <a:latin typeface="Circe Extra Bold" panose="020B0802020203020203" pitchFamily="34" charset="-52"/>
              </a:rPr>
              <a:t>Очно-дистанционная проектная школа «</a:t>
            </a:r>
            <a:r>
              <a:rPr lang="ru-RU" dirty="0" err="1">
                <a:latin typeface="Circe Extra Bold" panose="020B0802020203020203" pitchFamily="34" charset="-52"/>
              </a:rPr>
              <a:t>ПроектУм</a:t>
            </a:r>
            <a:r>
              <a:rPr lang="ru-RU" dirty="0">
                <a:latin typeface="Circe Extra Bold" panose="020B0802020203020203" pitchFamily="34" charset="-52"/>
              </a:rPr>
              <a:t>»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1C5C85C-EABD-40A6-86EB-0CA946C94FC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70340" y="1800406"/>
            <a:ext cx="1355722" cy="1355722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06DC4647-0902-4DCD-8099-9C98C59D8CB7}"/>
              </a:ext>
            </a:extLst>
          </p:cNvPr>
          <p:cNvSpPr/>
          <p:nvPr/>
        </p:nvSpPr>
        <p:spPr>
          <a:xfrm>
            <a:off x="5480019" y="3198752"/>
            <a:ext cx="1936364" cy="694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dirty="0">
                <a:latin typeface="Circe Extra Bold" panose="020B0802020203020203" pitchFamily="34" charset="-52"/>
              </a:rPr>
              <a:t>Сириус. Лето: </a:t>
            </a:r>
          </a:p>
          <a:p>
            <a:pPr algn="ctr">
              <a:lnSpc>
                <a:spcPct val="70000"/>
              </a:lnSpc>
            </a:pPr>
            <a:r>
              <a:rPr lang="ru-RU" dirty="0">
                <a:latin typeface="Circe Extra Bold" panose="020B0802020203020203" pitchFamily="34" charset="-52"/>
              </a:rPr>
              <a:t>начни свой проект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1E27A5C-71D4-4F62-98F7-68984B611A7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6" t="19512" r="20032" b="21277"/>
          <a:stretch/>
        </p:blipFill>
        <p:spPr>
          <a:xfrm>
            <a:off x="8374731" y="2215202"/>
            <a:ext cx="2879518" cy="2897398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276B3D7A-4AA8-4BAC-AD59-3051F90D6D03}"/>
              </a:ext>
            </a:extLst>
          </p:cNvPr>
          <p:cNvSpPr/>
          <p:nvPr/>
        </p:nvSpPr>
        <p:spPr>
          <a:xfrm>
            <a:off x="8471105" y="5257008"/>
            <a:ext cx="27102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1F8BCB"/>
                </a:solidFill>
                <a:latin typeface="Circe Extra Bold" panose="020B0802020203020203" pitchFamily="34" charset="-52"/>
              </a:rPr>
              <a:t>ПИШИТЕ НАМ </a:t>
            </a:r>
            <a:br>
              <a:rPr lang="ru-RU" sz="2400" dirty="0">
                <a:solidFill>
                  <a:srgbClr val="1F8BCB"/>
                </a:solidFill>
                <a:latin typeface="Circe Extra Bold" panose="020B0802020203020203" pitchFamily="34" charset="-52"/>
              </a:rPr>
            </a:br>
            <a:r>
              <a:rPr lang="ru-RU" sz="2400" dirty="0">
                <a:solidFill>
                  <a:srgbClr val="1F8BCB"/>
                </a:solidFill>
                <a:latin typeface="Circe Extra Bold" panose="020B0802020203020203" pitchFamily="34" charset="-52"/>
              </a:rPr>
              <a:t>В СООБЩЕНИЯ!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12C65D4-BBE1-4D15-B9EF-F53AA540AC9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03" t="42301" r="43671" b="44782"/>
          <a:stretch/>
        </p:blipFill>
        <p:spPr>
          <a:xfrm>
            <a:off x="9515575" y="3298079"/>
            <a:ext cx="597829" cy="63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781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7C6BE7B-2B9F-4C77-BD25-C663772A30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0" b="570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E5740FF8-BB95-44D4-BC01-BA4BA43301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0335753"/>
              </p:ext>
            </p:extLst>
          </p:nvPr>
        </p:nvGraphicFramePr>
        <p:xfrm>
          <a:off x="-107515" y="450934"/>
          <a:ext cx="12407030" cy="1495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CorelDRAW" r:id="rId4" imgW="12958707" imgH="1207643" progId="CorelDraw.Graphic.23">
                  <p:embed/>
                </p:oleObj>
              </mc:Choice>
              <mc:Fallback>
                <p:oleObj name="CorelDRAW" r:id="rId4" imgW="12958707" imgH="1207643" progId="CorelDraw.Graphic.23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E5740FF8-BB95-44D4-BC01-BA4BA43301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107515" y="450934"/>
                        <a:ext cx="12407030" cy="14958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862942C-0836-4E4A-B17E-11BCD2461C96}"/>
              </a:ext>
            </a:extLst>
          </p:cNvPr>
          <p:cNvSpPr txBox="1"/>
          <p:nvPr/>
        </p:nvSpPr>
        <p:spPr>
          <a:xfrm>
            <a:off x="655709" y="610830"/>
            <a:ext cx="11182329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2700" b="1" dirty="0">
                <a:solidFill>
                  <a:schemeClr val="bg1"/>
                </a:solidFill>
                <a:latin typeface="Intro 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Всероссийские конкурсы, направленные на  развитие научно</a:t>
            </a:r>
            <a:r>
              <a:rPr lang="ru-RU" altLang="ru-RU" sz="2700" b="1" dirty="0">
                <a:solidFill>
                  <a:schemeClr val="bg1"/>
                </a:solidFill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altLang="ru-RU" sz="2700" b="1" dirty="0">
                <a:solidFill>
                  <a:schemeClr val="bg1"/>
                </a:solidFill>
                <a:latin typeface="Intro 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исследовательской, проектной и технологической деятельности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97FF676-7188-4321-A387-9FF0A20508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2703872"/>
            <a:ext cx="4892953" cy="291088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174F543-47C1-4940-B2A5-3A723EE477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0247" y="2703872"/>
            <a:ext cx="5075754" cy="291088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56604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5F665B4-C3AD-4729-A11E-1B1F4CC39B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0" b="5709"/>
          <a:stretch/>
        </p:blipFill>
        <p:spPr>
          <a:xfrm>
            <a:off x="0" y="-21381"/>
            <a:ext cx="12192000" cy="6858000"/>
          </a:xfrm>
          <a:prstGeom prst="rect">
            <a:avLst/>
          </a:prstGeom>
        </p:spPr>
      </p:pic>
      <p:graphicFrame>
        <p:nvGraphicFramePr>
          <p:cNvPr id="24" name="Объект 23">
            <a:extLst>
              <a:ext uri="{FF2B5EF4-FFF2-40B4-BE49-F238E27FC236}">
                <a16:creationId xmlns:a16="http://schemas.microsoft.com/office/drawing/2014/main" id="{3AA79866-3011-4BB6-902E-6A5FCB18A8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1348325"/>
              </p:ext>
            </p:extLst>
          </p:nvPr>
        </p:nvGraphicFramePr>
        <p:xfrm>
          <a:off x="0" y="89710"/>
          <a:ext cx="12407030" cy="1092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CorelDRAW" r:id="rId4" imgW="12958707" imgH="1207643" progId="CorelDraw.Graphic.23">
                  <p:embed/>
                </p:oleObj>
              </mc:Choice>
              <mc:Fallback>
                <p:oleObj name="CorelDRAW" r:id="rId4" imgW="12958707" imgH="1207643" progId="CorelDraw.Graphic.23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E5740FF8-BB95-44D4-BC01-BA4BA43301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89710"/>
                        <a:ext cx="12407030" cy="10927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B4D378C8-5B16-4494-A346-D016BD9FF6B1}"/>
              </a:ext>
            </a:extLst>
          </p:cNvPr>
          <p:cNvSpPr txBox="1"/>
          <p:nvPr/>
        </p:nvSpPr>
        <p:spPr>
          <a:xfrm>
            <a:off x="912791" y="210691"/>
            <a:ext cx="11150467" cy="1214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2700" b="1" dirty="0">
                <a:solidFill>
                  <a:schemeClr val="bg1"/>
                </a:solidFill>
                <a:latin typeface="Intro 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Всероссийский конкурс научных и исследовательских работ </a:t>
            </a:r>
          </a:p>
          <a:p>
            <a:pPr algn="ctr">
              <a:lnSpc>
                <a:spcPct val="90000"/>
              </a:lnSpc>
            </a:pPr>
            <a:r>
              <a:rPr lang="ru-RU" altLang="ru-RU" sz="2700" b="1" dirty="0">
                <a:solidFill>
                  <a:schemeClr val="bg1"/>
                </a:solidFill>
                <a:latin typeface="Intro 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«Высший пилотаж»</a:t>
            </a:r>
            <a:br>
              <a:rPr lang="ru-RU" altLang="ru-RU" sz="2700" b="1" dirty="0">
                <a:solidFill>
                  <a:schemeClr val="bg1"/>
                </a:solidFill>
                <a:latin typeface="Intro 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altLang="ru-RU" sz="2700" b="1" dirty="0">
              <a:solidFill>
                <a:schemeClr val="bg1"/>
              </a:solidFill>
              <a:latin typeface="Intro 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" name="Picture 2" descr="Picture background">
            <a:extLst>
              <a:ext uri="{FF2B5EF4-FFF2-40B4-BE49-F238E27FC236}">
                <a16:creationId xmlns:a16="http://schemas.microsoft.com/office/drawing/2014/main" id="{CF682FF4-0428-4C4E-86F6-6E16C4DAB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128" y="1153429"/>
            <a:ext cx="3401391" cy="227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Picture background">
            <a:extLst>
              <a:ext uri="{FF2B5EF4-FFF2-40B4-BE49-F238E27FC236}">
                <a16:creationId xmlns:a16="http://schemas.microsoft.com/office/drawing/2014/main" id="{635AD161-7B59-47E5-ACB6-6C881CFD1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129" y="3450381"/>
            <a:ext cx="3401392" cy="339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34D1C583-DB05-4D45-B43A-777FAD4A79CD}"/>
              </a:ext>
            </a:extLst>
          </p:cNvPr>
          <p:cNvSpPr/>
          <p:nvPr/>
        </p:nvSpPr>
        <p:spPr>
          <a:xfrm>
            <a:off x="6267078" y="2384748"/>
            <a:ext cx="40369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Circe Extra Bold" panose="020B0802020203020203" pitchFamily="34" charset="-52"/>
              </a:rPr>
              <a:t>Победители и призёры получают: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39D8B241-592B-4180-8E9C-FBEBF709032D}"/>
              </a:ext>
            </a:extLst>
          </p:cNvPr>
          <p:cNvSpPr/>
          <p:nvPr/>
        </p:nvSpPr>
        <p:spPr>
          <a:xfrm>
            <a:off x="5728856" y="2865606"/>
            <a:ext cx="4733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irce" panose="020B0502020203020203" pitchFamily="34" charset="-52"/>
              </a:rPr>
              <a:t>Дополнительные баллы при поступлении в ВШЭ по выбранному направлению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E951050F-E38D-4C39-8F9A-5C33D6D8400C}"/>
              </a:ext>
            </a:extLst>
          </p:cNvPr>
          <p:cNvSpPr/>
          <p:nvPr/>
        </p:nvSpPr>
        <p:spPr>
          <a:xfrm>
            <a:off x="5728856" y="3545969"/>
            <a:ext cx="51134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irce" panose="020B0502020203020203" pitchFamily="34" charset="-52"/>
              </a:rPr>
              <a:t>На региональном этапе 2-3 балла к ЕГЭ, </a:t>
            </a:r>
            <a:br>
              <a:rPr lang="ru-RU" dirty="0">
                <a:latin typeface="Circe" panose="020B0502020203020203" pitchFamily="34" charset="-52"/>
              </a:rPr>
            </a:br>
            <a:r>
              <a:rPr lang="ru-RU" dirty="0">
                <a:latin typeface="Circe" panose="020B0502020203020203" pitchFamily="34" charset="-52"/>
              </a:rPr>
              <a:t>на заключительном 6-8 баллов к ЕГЭ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CE984172-BDC6-4678-84CA-2FD3152217CD}"/>
              </a:ext>
            </a:extLst>
          </p:cNvPr>
          <p:cNvSpPr/>
          <p:nvPr/>
        </p:nvSpPr>
        <p:spPr>
          <a:xfrm>
            <a:off x="5728856" y="4229597"/>
            <a:ext cx="63344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irce" panose="020B0502020203020203" pitchFamily="34" charset="-52"/>
              </a:rPr>
              <a:t>Могут претендовать на Грант Президента РФ</a:t>
            </a:r>
            <a:br>
              <a:rPr lang="ru-RU" dirty="0">
                <a:solidFill>
                  <a:schemeClr val="bg1">
                    <a:lumMod val="50000"/>
                  </a:schemeClr>
                </a:solidFill>
                <a:latin typeface="Circe" panose="020B0502020203020203" pitchFamily="34" charset="-52"/>
              </a:rPr>
            </a:b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Circe" panose="020B0502020203020203" pitchFamily="34" charset="-52"/>
              </a:rPr>
              <a:t>(20 000 рублей ежемесячно в период обучения на 1 курсе)</a:t>
            </a:r>
          </a:p>
        </p:txBody>
      </p:sp>
    </p:spTree>
    <p:extLst>
      <p:ext uri="{BB962C8B-B14F-4D97-AF65-F5344CB8AC3E}">
        <p14:creationId xmlns:p14="http://schemas.microsoft.com/office/powerpoint/2010/main" val="2446755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5F665B4-C3AD-4729-A11E-1B1F4CC39B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0" b="570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4" name="Объект 23">
            <a:extLst>
              <a:ext uri="{FF2B5EF4-FFF2-40B4-BE49-F238E27FC236}">
                <a16:creationId xmlns:a16="http://schemas.microsoft.com/office/drawing/2014/main" id="{3AA79866-3011-4BB6-902E-6A5FCB18A8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6257551"/>
              </p:ext>
            </p:extLst>
          </p:nvPr>
        </p:nvGraphicFramePr>
        <p:xfrm>
          <a:off x="-26419" y="1069"/>
          <a:ext cx="12407030" cy="1092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CorelDRAW" r:id="rId4" imgW="12958707" imgH="1207643" progId="CorelDraw.Graphic.23">
                  <p:embed/>
                </p:oleObj>
              </mc:Choice>
              <mc:Fallback>
                <p:oleObj name="CorelDRAW" r:id="rId4" imgW="12958707" imgH="1207643" progId="CorelDraw.Graphic.23">
                  <p:embed/>
                  <p:pic>
                    <p:nvPicPr>
                      <p:cNvPr id="24" name="Объект 23">
                        <a:extLst>
                          <a:ext uri="{FF2B5EF4-FFF2-40B4-BE49-F238E27FC236}">
                            <a16:creationId xmlns:a16="http://schemas.microsoft.com/office/drawing/2014/main" id="{3AA79866-3011-4BB6-902E-6A5FCB18A8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26419" y="1069"/>
                        <a:ext cx="12407030" cy="10927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B4D378C8-5B16-4494-A346-D016BD9FF6B1}"/>
              </a:ext>
            </a:extLst>
          </p:cNvPr>
          <p:cNvSpPr txBox="1"/>
          <p:nvPr/>
        </p:nvSpPr>
        <p:spPr>
          <a:xfrm>
            <a:off x="1021960" y="47459"/>
            <a:ext cx="802530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2700" b="1" dirty="0">
                <a:solidFill>
                  <a:schemeClr val="bg1"/>
                </a:solidFill>
                <a:latin typeface="Intro 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Два трека всероссийского конкурса на </a:t>
            </a:r>
          </a:p>
          <a:p>
            <a:pPr algn="ctr">
              <a:lnSpc>
                <a:spcPct val="90000"/>
              </a:lnSpc>
            </a:pPr>
            <a:r>
              <a:rPr lang="ru-RU" altLang="ru-RU" sz="2700" b="1" dirty="0">
                <a:solidFill>
                  <a:schemeClr val="bg1"/>
                </a:solidFill>
                <a:latin typeface="Intro 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отборочном этапе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34D1C583-DB05-4D45-B43A-777FAD4A79CD}"/>
              </a:ext>
            </a:extLst>
          </p:cNvPr>
          <p:cNvSpPr/>
          <p:nvPr/>
        </p:nvSpPr>
        <p:spPr>
          <a:xfrm>
            <a:off x="2166546" y="1093799"/>
            <a:ext cx="40369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irce Extra Bold" panose="020B0802020203020203" pitchFamily="34" charset="-52"/>
              </a:rPr>
              <a:t>РЕГИОНАЛЬНЫЙ ТРЕК</a:t>
            </a:r>
          </a:p>
          <a:p>
            <a:r>
              <a:rPr lang="ru-RU" dirty="0">
                <a:latin typeface="Circe Extra Bold" panose="020B0802020203020203" pitchFamily="34" charset="-52"/>
              </a:rPr>
              <a:t>«Высший пилотаж – Хабаровск»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AAB1BF3-945E-43D7-AAB1-97251F8226EF}"/>
              </a:ext>
            </a:extLst>
          </p:cNvPr>
          <p:cNvSpPr/>
          <p:nvPr/>
        </p:nvSpPr>
        <p:spPr>
          <a:xfrm>
            <a:off x="7712918" y="1141938"/>
            <a:ext cx="27729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irce Extra Bold" panose="020B0802020203020203" pitchFamily="34" charset="-52"/>
              </a:rPr>
              <a:t>ДИСТАНЦИОННЫЙ ТРЕК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D223F1-C218-41A7-A69A-38847100C51B}"/>
              </a:ext>
            </a:extLst>
          </p:cNvPr>
          <p:cNvSpPr txBox="1"/>
          <p:nvPr/>
        </p:nvSpPr>
        <p:spPr>
          <a:xfrm>
            <a:off x="2027555" y="1579789"/>
            <a:ext cx="4648316" cy="52247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ru-RU" sz="1600" b="1" i="0" u="none" strike="noStrike" dirty="0">
                <a:solidFill>
                  <a:srgbClr val="1F8BCB"/>
                </a:solidFill>
                <a:effectLst/>
                <a:latin typeface="Circe Bold" panose="020B0602020203020203" pitchFamily="34" charset="-52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Computer Science</a:t>
            </a:r>
            <a:endParaRPr lang="ru-RU" sz="1600" b="1" i="0" dirty="0">
              <a:solidFill>
                <a:srgbClr val="1F8BCB"/>
              </a:solidFill>
              <a:effectLst/>
              <a:latin typeface="Circe Bold" panose="020B0602020203020203" pitchFamily="34" charset="-52"/>
            </a:endParaRP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ru-RU" sz="1600" b="1" i="0" u="none" strike="noStrike" dirty="0">
                <a:solidFill>
                  <a:srgbClr val="1F8BCB"/>
                </a:solidFill>
                <a:effectLst/>
                <a:latin typeface="Circe Bold" panose="020B0602020203020203" pitchFamily="34" charset="-52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Биология</a:t>
            </a:r>
            <a:endParaRPr lang="ru-RU" sz="1600" b="1" i="0" dirty="0">
              <a:solidFill>
                <a:srgbClr val="1F8BCB"/>
              </a:solidFill>
              <a:effectLst/>
              <a:latin typeface="Circe Bold" panose="020B0602020203020203" pitchFamily="34" charset="-52"/>
            </a:endParaRP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ru-RU" sz="1600" b="1" i="0" u="none" strike="noStrike" dirty="0">
                <a:solidFill>
                  <a:srgbClr val="1F8BCB"/>
                </a:solidFill>
                <a:effectLst/>
                <a:latin typeface="Circe Bold" panose="020B0602020203020203" pitchFamily="34" charset="-52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Химия</a:t>
            </a:r>
            <a:endParaRPr lang="ru-RU" sz="1600" b="1" i="0" dirty="0">
              <a:solidFill>
                <a:srgbClr val="1F8BCB"/>
              </a:solidFill>
              <a:effectLst/>
              <a:latin typeface="Circe Bold" panose="020B0602020203020203" pitchFamily="34" charset="-52"/>
            </a:endParaRP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ru-RU" sz="1600" b="1" i="0" u="none" strike="noStrike" dirty="0">
                <a:solidFill>
                  <a:srgbClr val="1F8BCB"/>
                </a:solidFill>
                <a:effectLst/>
                <a:latin typeface="Circe Bold" panose="020B0602020203020203" pitchFamily="34" charset="-52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История</a:t>
            </a:r>
            <a:endParaRPr lang="ru-RU" sz="1600" b="1" i="0" dirty="0">
              <a:solidFill>
                <a:srgbClr val="1F8BCB"/>
              </a:solidFill>
              <a:effectLst/>
              <a:latin typeface="Circe Bold" panose="020B0602020203020203" pitchFamily="34" charset="-52"/>
            </a:endParaRP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ru-RU" sz="1600" b="1" i="0" u="none" strike="noStrike" dirty="0">
                <a:solidFill>
                  <a:srgbClr val="1F8BCB"/>
                </a:solidFill>
                <a:effectLst/>
                <a:latin typeface="Circe Bold" panose="020B0602020203020203" pitchFamily="34" charset="-52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Право</a:t>
            </a:r>
            <a:endParaRPr lang="ru-RU" sz="1600" b="1" i="0" dirty="0">
              <a:solidFill>
                <a:srgbClr val="1F8BCB"/>
              </a:solidFill>
              <a:effectLst/>
              <a:latin typeface="Circe Bold" panose="020B0602020203020203" pitchFamily="34" charset="-52"/>
            </a:endParaRP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ru-RU" sz="1600" b="1" i="0" u="none" strike="noStrike" dirty="0">
                <a:solidFill>
                  <a:srgbClr val="1F8BCB"/>
                </a:solidFill>
                <a:effectLst/>
                <a:latin typeface="Circe Bold" panose="020B0602020203020203" pitchFamily="34" charset="-52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Востоковедение</a:t>
            </a:r>
            <a:endParaRPr lang="ru-RU" sz="1600" b="1" i="0" dirty="0">
              <a:solidFill>
                <a:srgbClr val="1F8BCB"/>
              </a:solidFill>
              <a:effectLst/>
              <a:latin typeface="Circe Bold" panose="020B0602020203020203" pitchFamily="34" charset="-52"/>
            </a:endParaRP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ru-RU" sz="1600" b="1" i="0" u="none" strike="noStrike" dirty="0">
                <a:solidFill>
                  <a:srgbClr val="1F8BCB"/>
                </a:solidFill>
                <a:effectLst/>
                <a:latin typeface="Circe Bold" panose="020B0602020203020203" pitchFamily="34" charset="-52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Технические и инженерные науки</a:t>
            </a:r>
            <a:endParaRPr lang="ru-RU" sz="1600" b="1" i="0" dirty="0">
              <a:solidFill>
                <a:srgbClr val="1F8BCB"/>
              </a:solidFill>
              <a:effectLst/>
              <a:latin typeface="Circe Bold" panose="020B0602020203020203" pitchFamily="34" charset="-52"/>
            </a:endParaRP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ru-RU" sz="1600" b="1" i="0" u="none" strike="noStrike" dirty="0">
                <a:solidFill>
                  <a:srgbClr val="1F8BCB"/>
                </a:solidFill>
                <a:effectLst/>
                <a:latin typeface="Circe Bold" panose="020B0602020203020203" pitchFamily="34" charset="-52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Урбанистика: городское планирование</a:t>
            </a:r>
            <a:endParaRPr lang="ru-RU" sz="1600" b="1" i="0" dirty="0">
              <a:solidFill>
                <a:srgbClr val="1F8BCB"/>
              </a:solidFill>
              <a:effectLst/>
              <a:latin typeface="Circe Bold" panose="020B0602020203020203" pitchFamily="34" charset="-52"/>
            </a:endParaRP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ru-RU" sz="1600" b="1" i="0" u="none" strike="noStrike" dirty="0">
                <a:solidFill>
                  <a:srgbClr val="1F8BCB"/>
                </a:solidFill>
                <a:effectLst/>
                <a:latin typeface="Circe Bold" panose="020B0602020203020203" pitchFamily="34" charset="-52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Психология</a:t>
            </a:r>
            <a:endParaRPr lang="ru-RU" sz="1600" b="1" i="0" dirty="0">
              <a:solidFill>
                <a:srgbClr val="1F8BCB"/>
              </a:solidFill>
              <a:effectLst/>
              <a:latin typeface="Circe Bold" panose="020B0602020203020203" pitchFamily="34" charset="-52"/>
            </a:endParaRP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ru-RU" sz="1600" b="1" i="0" u="none" strike="noStrike" dirty="0">
                <a:solidFill>
                  <a:srgbClr val="1F8BCB"/>
                </a:solidFill>
                <a:effectLst/>
                <a:latin typeface="Circe Bold" panose="020B0602020203020203" pitchFamily="34" charset="-52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Лингвистика</a:t>
            </a:r>
            <a:endParaRPr lang="ru-RU" sz="1600" b="1" i="0" dirty="0">
              <a:solidFill>
                <a:srgbClr val="1F8BCB"/>
              </a:solidFill>
              <a:effectLst/>
              <a:latin typeface="Circe Bold" panose="020B0602020203020203" pitchFamily="34" charset="-52"/>
            </a:endParaRP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ru-RU" sz="1600" b="1" i="0" u="none" strike="noStrike" dirty="0">
                <a:solidFill>
                  <a:srgbClr val="1F8BCB"/>
                </a:solidFill>
                <a:effectLst/>
                <a:latin typeface="Circe Bold" panose="020B0602020203020203" pitchFamily="34" charset="-52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Медиакоммуникации</a:t>
            </a:r>
            <a:endParaRPr lang="ru-RU" sz="1600" b="1" i="0" dirty="0">
              <a:solidFill>
                <a:srgbClr val="1F8BCB"/>
              </a:solidFill>
              <a:effectLst/>
              <a:latin typeface="Circe Bold" panose="020B0602020203020203" pitchFamily="34" charset="-52"/>
            </a:endParaRP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ru-RU" sz="1600" b="1" i="0" u="none" strike="noStrike" dirty="0">
                <a:solidFill>
                  <a:srgbClr val="1F8BCB"/>
                </a:solidFill>
                <a:effectLst/>
                <a:latin typeface="Circe Bold" panose="020B0602020203020203" pitchFamily="34" charset="-52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Культурология</a:t>
            </a:r>
            <a:endParaRPr lang="ru-RU" sz="1600" b="1" i="0" dirty="0">
              <a:solidFill>
                <a:srgbClr val="1F8BCB"/>
              </a:solidFill>
              <a:effectLst/>
              <a:latin typeface="Circe Bold" panose="020B0602020203020203" pitchFamily="34" charset="-52"/>
            </a:endParaRP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ru-RU" sz="1600" b="1" i="0" u="none" strike="noStrike" dirty="0">
                <a:solidFill>
                  <a:srgbClr val="1F8BCB"/>
                </a:solidFill>
                <a:effectLst/>
                <a:latin typeface="Circe Bold" panose="020B0602020203020203" pitchFamily="34" charset="-52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Предпринимательство</a:t>
            </a:r>
            <a:endParaRPr lang="ru-RU" sz="1600" b="1" i="0" dirty="0">
              <a:solidFill>
                <a:srgbClr val="1F8BCB"/>
              </a:solidFill>
              <a:effectLst/>
              <a:latin typeface="Circe Bold" panose="020B0602020203020203" pitchFamily="34" charset="-52"/>
            </a:endParaRP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ru-RU" sz="1600" b="1" i="0" u="none" strike="noStrike" dirty="0">
                <a:solidFill>
                  <a:srgbClr val="1F8BCB"/>
                </a:solidFill>
                <a:effectLst/>
                <a:latin typeface="Circe Bold" panose="020B0602020203020203" pitchFamily="34" charset="-52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Экономика</a:t>
            </a:r>
            <a:endParaRPr lang="ru-RU" sz="1600" b="1" i="0" dirty="0">
              <a:solidFill>
                <a:srgbClr val="1F8BCB"/>
              </a:solidFill>
              <a:effectLst/>
              <a:latin typeface="Circe Bold" panose="020B0602020203020203" pitchFamily="34" charset="-52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2EE8BF5-7FEF-485F-8945-60874F8AF07E}"/>
              </a:ext>
            </a:extLst>
          </p:cNvPr>
          <p:cNvPicPr>
            <a:picLocks noChangeAspect="1"/>
          </p:cNvPicPr>
          <p:nvPr/>
        </p:nvPicPr>
        <p:blipFill>
          <a:blip r:embed="rId20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44" y="1093799"/>
            <a:ext cx="1146711" cy="114671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F9410EE-6317-49E0-9B80-577203E28E7B}"/>
              </a:ext>
            </a:extLst>
          </p:cNvPr>
          <p:cNvSpPr txBox="1"/>
          <p:nvPr/>
        </p:nvSpPr>
        <p:spPr>
          <a:xfrm>
            <a:off x="7612046" y="1667154"/>
            <a:ext cx="4316572" cy="4486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ru-RU" sz="1600" b="1" i="0" u="none" strike="noStrike" dirty="0">
                <a:solidFill>
                  <a:srgbClr val="1F8BCB"/>
                </a:solidFill>
                <a:effectLst/>
                <a:latin typeface="Circe Bold" panose="020B0602020203020203" pitchFamily="34" charset="-52"/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Бизнес-информатика</a:t>
            </a:r>
            <a:endParaRPr lang="ru-RU" sz="1600" b="1" i="0" dirty="0">
              <a:solidFill>
                <a:srgbClr val="1F8BCB"/>
              </a:solidFill>
              <a:effectLst/>
              <a:latin typeface="Circe Bold" panose="020B0602020203020203" pitchFamily="34" charset="-52"/>
            </a:endParaRP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ru-RU" sz="1600" b="1" i="0" u="none" strike="noStrike" dirty="0">
                <a:solidFill>
                  <a:srgbClr val="1F8BCB"/>
                </a:solidFill>
                <a:effectLst/>
                <a:latin typeface="Circe Bold" panose="020B0602020203020203" pitchFamily="34" charset="-52"/>
                <a:hlinkClick r:id="rId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Дизайн</a:t>
            </a:r>
            <a:endParaRPr lang="ru-RU" sz="1600" b="1" i="0" dirty="0">
              <a:solidFill>
                <a:srgbClr val="1F8BCB"/>
              </a:solidFill>
              <a:effectLst/>
              <a:latin typeface="Circe Bold" panose="020B0602020203020203" pitchFamily="34" charset="-52"/>
            </a:endParaRP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ru-RU" sz="1600" b="1" i="0" u="none" strike="noStrike" dirty="0">
                <a:solidFill>
                  <a:srgbClr val="1F8BCB"/>
                </a:solidFill>
                <a:effectLst/>
                <a:latin typeface="Circe Bold" panose="020B0602020203020203" pitchFamily="34" charset="-52"/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Математика</a:t>
            </a:r>
            <a:endParaRPr lang="ru-RU" sz="1600" b="1" i="0" dirty="0">
              <a:solidFill>
                <a:srgbClr val="1F8BCB"/>
              </a:solidFill>
              <a:effectLst/>
              <a:latin typeface="Circe Bold" panose="020B0602020203020203" pitchFamily="34" charset="-52"/>
            </a:endParaRP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ru-RU" sz="1600" b="1" i="0" u="none" strike="noStrike" dirty="0">
                <a:solidFill>
                  <a:srgbClr val="1F8BCB"/>
                </a:solidFill>
                <a:effectLst/>
                <a:latin typeface="Circe Bold" panose="020B0602020203020203" pitchFamily="34" charset="-52"/>
                <a:hlinkClick r:id="rId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Международные отношения</a:t>
            </a:r>
            <a:endParaRPr lang="ru-RU" sz="1600" b="1" i="0" dirty="0">
              <a:solidFill>
                <a:srgbClr val="1F8BCB"/>
              </a:solidFill>
              <a:effectLst/>
              <a:latin typeface="Circe Bold" panose="020B0602020203020203" pitchFamily="34" charset="-52"/>
            </a:endParaRP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ru-RU" sz="1600" b="1" i="0" u="none" strike="noStrike" dirty="0">
                <a:solidFill>
                  <a:srgbClr val="1F8BCB"/>
                </a:solidFill>
                <a:effectLst/>
                <a:latin typeface="Circe Bold" panose="020B0602020203020203" pitchFamily="34" charset="-52"/>
                <a:hlinkClick r:id="rId2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Реклама и связи с общественностью</a:t>
            </a:r>
            <a:endParaRPr lang="ru-RU" sz="1600" b="1" i="0" dirty="0">
              <a:solidFill>
                <a:srgbClr val="1F8BCB"/>
              </a:solidFill>
              <a:effectLst/>
              <a:latin typeface="Circe Bold" panose="020B0602020203020203" pitchFamily="34" charset="-52"/>
            </a:endParaRP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ru-RU" sz="1600" b="1" i="0" u="none" strike="noStrike" dirty="0">
                <a:solidFill>
                  <a:srgbClr val="1F8BCB"/>
                </a:solidFill>
                <a:effectLst/>
                <a:latin typeface="Circe Bold" panose="020B0602020203020203" pitchFamily="34" charset="-52"/>
                <a:hlinkClick r:id="rId2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Социология</a:t>
            </a:r>
            <a:endParaRPr lang="ru-RU" sz="1600" b="1" i="0" dirty="0">
              <a:solidFill>
                <a:srgbClr val="1F8BCB"/>
              </a:solidFill>
              <a:effectLst/>
              <a:latin typeface="Circe Bold" panose="020B0602020203020203" pitchFamily="34" charset="-52"/>
            </a:endParaRP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ru-RU" sz="1600" b="1" i="0" u="none" strike="noStrike" dirty="0" err="1">
                <a:solidFill>
                  <a:srgbClr val="1F8BCB"/>
                </a:solidFill>
                <a:effectLst/>
                <a:latin typeface="Circe Bold" panose="020B0602020203020203" pitchFamily="34" charset="-52"/>
                <a:hlinkClick r:id="rId2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Спутникостроение</a:t>
            </a:r>
            <a:r>
              <a:rPr lang="ru-RU" sz="1600" b="1" i="0" u="none" strike="noStrike" dirty="0">
                <a:solidFill>
                  <a:srgbClr val="1F8BCB"/>
                </a:solidFill>
                <a:effectLst/>
                <a:latin typeface="Circe Bold" panose="020B0602020203020203" pitchFamily="34" charset="-52"/>
                <a:hlinkClick r:id="rId2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и геоинформационные технологии: Terra </a:t>
            </a:r>
            <a:r>
              <a:rPr lang="ru-RU" sz="1600" b="1" i="0" u="none" strike="noStrike" dirty="0" err="1">
                <a:solidFill>
                  <a:srgbClr val="1F8BCB"/>
                </a:solidFill>
                <a:effectLst/>
                <a:latin typeface="Circe Bold" panose="020B0602020203020203" pitchFamily="34" charset="-52"/>
                <a:hlinkClick r:id="rId2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Notum</a:t>
            </a:r>
            <a:endParaRPr lang="ru-RU" sz="1600" b="1" i="0" dirty="0">
              <a:solidFill>
                <a:srgbClr val="1F8BCB"/>
              </a:solidFill>
              <a:effectLst/>
              <a:latin typeface="Circe Bold" panose="020B0602020203020203" pitchFamily="34" charset="-52"/>
            </a:endParaRP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ru-RU" sz="1600" b="1" i="0" u="none" strike="noStrike" dirty="0">
                <a:solidFill>
                  <a:srgbClr val="1F8BCB"/>
                </a:solidFill>
                <a:effectLst/>
                <a:latin typeface="Circe Bold" panose="020B0602020203020203" pitchFamily="34" charset="-52"/>
                <a:hlinkClick r:id="rId2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Управление государством</a:t>
            </a:r>
            <a:endParaRPr lang="ru-RU" sz="1600" b="1" i="0" dirty="0">
              <a:solidFill>
                <a:srgbClr val="1F8BCB"/>
              </a:solidFill>
              <a:effectLst/>
              <a:latin typeface="Circe Bold" panose="020B0602020203020203" pitchFamily="34" charset="-52"/>
            </a:endParaRP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ru-RU" sz="1600" b="1" i="0" u="none" strike="noStrike" dirty="0">
                <a:solidFill>
                  <a:srgbClr val="1F8BCB"/>
                </a:solidFill>
                <a:effectLst/>
                <a:latin typeface="Circe Bold" panose="020B0602020203020203" pitchFamily="34" charset="-52"/>
                <a:hlinkClick r:id="rId2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Физика</a:t>
            </a:r>
            <a:endParaRPr lang="ru-RU" sz="1600" b="1" i="0" dirty="0">
              <a:solidFill>
                <a:srgbClr val="1F8BCB"/>
              </a:solidFill>
              <a:effectLst/>
              <a:latin typeface="Circe Bold" panose="020B0602020203020203" pitchFamily="34" charset="-52"/>
            </a:endParaRP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ru-RU" sz="1600" b="1" i="0" u="none" strike="noStrike" dirty="0">
                <a:solidFill>
                  <a:srgbClr val="1F8BCB"/>
                </a:solidFill>
                <a:effectLst/>
                <a:latin typeface="Circe Bold" panose="020B0602020203020203" pitchFamily="34" charset="-52"/>
                <a:hlinkClick r:id="rId3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Филология</a:t>
            </a:r>
            <a:endParaRPr lang="ru-RU" sz="1600" b="1" i="0" dirty="0">
              <a:solidFill>
                <a:srgbClr val="1F8BCB"/>
              </a:solidFill>
              <a:effectLst/>
              <a:latin typeface="Circe Bold" panose="020B0602020203020203" pitchFamily="34" charset="-52"/>
            </a:endParaRP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ru-RU" sz="1600" b="1" i="0" u="none" strike="noStrike" dirty="0">
                <a:solidFill>
                  <a:srgbClr val="1F8BCB"/>
                </a:solidFill>
                <a:effectLst/>
                <a:latin typeface="Circe Bold" panose="020B0602020203020203" pitchFamily="34" charset="-52"/>
                <a:hlinkClick r:id="rId3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Философия</a:t>
            </a:r>
            <a:endParaRPr lang="ru-RU" sz="1600" b="1" i="0" dirty="0">
              <a:solidFill>
                <a:srgbClr val="1F8BCB"/>
              </a:solidFill>
              <a:effectLst/>
              <a:latin typeface="Circe Bold" panose="020B0602020203020203" pitchFamily="34" charset="-52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56FE686-2A34-44B0-B85D-D02E60F69989}"/>
              </a:ext>
            </a:extLst>
          </p:cNvPr>
          <p:cNvPicPr>
            <a:picLocks noChangeAspect="1"/>
          </p:cNvPicPr>
          <p:nvPr/>
        </p:nvPicPr>
        <p:blipFill>
          <a:blip r:embed="rId3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297" y="1140189"/>
            <a:ext cx="983839" cy="98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373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5F665B4-C3AD-4729-A11E-1B1F4CC39B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0" b="570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16" name="Объект 15">
            <a:extLst>
              <a:ext uri="{FF2B5EF4-FFF2-40B4-BE49-F238E27FC236}">
                <a16:creationId xmlns:a16="http://schemas.microsoft.com/office/drawing/2014/main" id="{FA8F3678-219F-43EB-BEA9-A023B5FD37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107515" y="450935"/>
          <a:ext cx="1240703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CorelDRAW" r:id="rId4" imgW="12958707" imgH="1207643" progId="CorelDraw.Graphic.23">
                  <p:embed/>
                </p:oleObj>
              </mc:Choice>
              <mc:Fallback>
                <p:oleObj name="CorelDRAW" r:id="rId4" imgW="12958707" imgH="1207643" progId="CorelDraw.Graphic.23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B5144314-4F23-4050-AB6E-5F0D8F7002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107515" y="450935"/>
                        <a:ext cx="12407030" cy="1000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B4D378C8-5B16-4494-A346-D016BD9FF6B1}"/>
              </a:ext>
            </a:extLst>
          </p:cNvPr>
          <p:cNvSpPr txBox="1"/>
          <p:nvPr/>
        </p:nvSpPr>
        <p:spPr>
          <a:xfrm>
            <a:off x="976690" y="748526"/>
            <a:ext cx="8025304" cy="476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2700" b="1" dirty="0">
                <a:solidFill>
                  <a:schemeClr val="bg1"/>
                </a:solidFill>
                <a:latin typeface="Intro 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Направления конкурса – структура 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F89F4BC-CC9D-4FA2-87E3-7F7A306876A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8674"/>
          <a:stretch/>
        </p:blipFill>
        <p:spPr>
          <a:xfrm>
            <a:off x="1407651" y="1901995"/>
            <a:ext cx="4688349" cy="397519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F48EC9C-5C06-4E29-BE93-C6CFFFCC6C4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8438" t="14814" r="21146" b="10322"/>
          <a:stretch/>
        </p:blipFill>
        <p:spPr>
          <a:xfrm>
            <a:off x="6096000" y="1900875"/>
            <a:ext cx="4759257" cy="3975195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C0C58C2-65C5-4626-8A52-D825CD3C071B}"/>
              </a:ext>
            </a:extLst>
          </p:cNvPr>
          <p:cNvSpPr/>
          <p:nvPr/>
        </p:nvSpPr>
        <p:spPr>
          <a:xfrm>
            <a:off x="1362081" y="6033497"/>
            <a:ext cx="86373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Circe Bold" panose="020B0602020203020203" pitchFamily="34" charset="-52"/>
              </a:rPr>
              <a:t>Дополнительная информация о треке доступна на сайте Всероссийского конкурса</a:t>
            </a:r>
          </a:p>
        </p:txBody>
      </p:sp>
    </p:spTree>
    <p:extLst>
      <p:ext uri="{BB962C8B-B14F-4D97-AF65-F5344CB8AC3E}">
        <p14:creationId xmlns:p14="http://schemas.microsoft.com/office/powerpoint/2010/main" val="3696735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F40BE19-899E-412D-91F3-B06489ED55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0" b="5709"/>
          <a:stretch/>
        </p:blipFill>
        <p:spPr>
          <a:xfrm>
            <a:off x="0" y="2123"/>
            <a:ext cx="12192000" cy="6858000"/>
          </a:xfrm>
          <a:prstGeom prst="rect">
            <a:avLst/>
          </a:prstGeom>
        </p:spPr>
      </p:pic>
      <p:graphicFrame>
        <p:nvGraphicFramePr>
          <p:cNvPr id="25" name="Объект 24">
            <a:extLst>
              <a:ext uri="{FF2B5EF4-FFF2-40B4-BE49-F238E27FC236}">
                <a16:creationId xmlns:a16="http://schemas.microsoft.com/office/drawing/2014/main" id="{690F0844-6230-4C01-A331-3F82A9449E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9229533"/>
              </p:ext>
            </p:extLst>
          </p:nvPr>
        </p:nvGraphicFramePr>
        <p:xfrm>
          <a:off x="0" y="-15619"/>
          <a:ext cx="12192000" cy="1092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0" name="CorelDRAW" r:id="rId5" imgW="12958707" imgH="1207643" progId="CorelDraw.Graphic.23">
                  <p:embed/>
                </p:oleObj>
              </mc:Choice>
              <mc:Fallback>
                <p:oleObj name="CorelDRAW" r:id="rId5" imgW="12958707" imgH="1207643" progId="CorelDraw.Graphic.23">
                  <p:embed/>
                  <p:pic>
                    <p:nvPicPr>
                      <p:cNvPr id="25" name="Объект 24">
                        <a:extLst>
                          <a:ext uri="{FF2B5EF4-FFF2-40B4-BE49-F238E27FC236}">
                            <a16:creationId xmlns:a16="http://schemas.microsoft.com/office/drawing/2014/main" id="{690F0844-6230-4C01-A331-3F82A9449E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-15619"/>
                        <a:ext cx="12192000" cy="10927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F9FF29C1-51B2-4047-90E1-195FD223E18E}"/>
              </a:ext>
            </a:extLst>
          </p:cNvPr>
          <p:cNvSpPr txBox="1"/>
          <p:nvPr/>
        </p:nvSpPr>
        <p:spPr>
          <a:xfrm>
            <a:off x="641129" y="208159"/>
            <a:ext cx="10586419" cy="466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2700" b="1" dirty="0">
                <a:solidFill>
                  <a:schemeClr val="bg1"/>
                </a:solidFill>
                <a:latin typeface="Intro 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Критерии оценки работ экспертной комиссии: 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74D5DD6-A51B-4A0D-97D7-61B23677AFFD}"/>
              </a:ext>
            </a:extLst>
          </p:cNvPr>
          <p:cNvSpPr/>
          <p:nvPr/>
        </p:nvSpPr>
        <p:spPr>
          <a:xfrm>
            <a:off x="162187" y="1185934"/>
            <a:ext cx="12029813" cy="5196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800" b="1" dirty="0"/>
              <a:t>Соответствие содержания работы теме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800" b="1" dirty="0"/>
              <a:t>Полнота теоретического обзора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800" b="1" dirty="0"/>
              <a:t>Полнота описания эмпирического материала исследования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800" b="1" dirty="0"/>
              <a:t>Логичность интерпретации результатов исследования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800" b="1" dirty="0"/>
              <a:t>Соответствие выводов исследования поставленным целям и полученным результатам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800" b="1" dirty="0"/>
              <a:t>Оригинальность и новизна работы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800" b="1" dirty="0"/>
              <a:t>Оформление работы</a:t>
            </a:r>
          </a:p>
        </p:txBody>
      </p:sp>
    </p:spTree>
    <p:extLst>
      <p:ext uri="{BB962C8B-B14F-4D97-AF65-F5344CB8AC3E}">
        <p14:creationId xmlns:p14="http://schemas.microsoft.com/office/powerpoint/2010/main" val="490231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12644328-EF83-461B-B9FF-F790C634E4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6026119"/>
              </p:ext>
            </p:extLst>
          </p:nvPr>
        </p:nvGraphicFramePr>
        <p:xfrm>
          <a:off x="-107516" y="-21265"/>
          <a:ext cx="1240703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1" name="CorelDRAW" r:id="rId3" imgW="12958707" imgH="1207643" progId="CorelDraw.Graphic.23">
                  <p:embed/>
                </p:oleObj>
              </mc:Choice>
              <mc:Fallback>
                <p:oleObj name="CorelDRAW" r:id="rId3" imgW="12958707" imgH="1207643" progId="CorelDraw.Graphic.23">
                  <p:embed/>
                  <p:pic>
                    <p:nvPicPr>
                      <p:cNvPr id="16" name="Объект 15">
                        <a:extLst>
                          <a:ext uri="{FF2B5EF4-FFF2-40B4-BE49-F238E27FC236}">
                            <a16:creationId xmlns:a16="http://schemas.microsoft.com/office/drawing/2014/main" id="{FA8F3678-219F-43EB-BEA9-A023B5FD37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07516" y="-21265"/>
                        <a:ext cx="12407030" cy="1000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FD75D7A-73CF-42D9-8C74-4A2853982847}"/>
              </a:ext>
            </a:extLst>
          </p:cNvPr>
          <p:cNvSpPr/>
          <p:nvPr/>
        </p:nvSpPr>
        <p:spPr>
          <a:xfrm>
            <a:off x="552974" y="3116036"/>
            <a:ext cx="3892492" cy="4443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Принимают участие: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2FCC8F-48DD-47DB-AF4E-E50725E70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3759" y="-183984"/>
            <a:ext cx="12299515" cy="116034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Особенности подготовки к участию в конкурсе «Высший пилотаж» по направлению «Технические и инженерные науки»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8FC56A9-C697-4E5E-A8F9-960FDB51222C}"/>
              </a:ext>
            </a:extLst>
          </p:cNvPr>
          <p:cNvSpPr/>
          <p:nvPr/>
        </p:nvSpPr>
        <p:spPr>
          <a:xfrm>
            <a:off x="3206299" y="1062394"/>
            <a:ext cx="5477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https://olymp.hse.ru/mirror/pubs/share/843270565.pdf</a:t>
            </a:r>
            <a:r>
              <a:rPr lang="ru-RU" dirty="0"/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CD7D8E-80CC-4E4F-B983-52214719238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3099" r="-941"/>
          <a:stretch/>
        </p:blipFill>
        <p:spPr>
          <a:xfrm>
            <a:off x="185562" y="3732418"/>
            <a:ext cx="11820875" cy="301815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92428AC-1C7C-47E3-AD4A-C52AD463D8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2335" y="1517761"/>
            <a:ext cx="2435211" cy="221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721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BDBD067-1DBB-44ED-86BE-A3FA6B301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072" y="19614"/>
            <a:ext cx="12227072" cy="683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74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02CAE8B-5991-4DF9-B330-73C489F01F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0" b="570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Скругленный прямоугольник 19">
            <a:extLst>
              <a:ext uri="{FF2B5EF4-FFF2-40B4-BE49-F238E27FC236}">
                <a16:creationId xmlns:a16="http://schemas.microsoft.com/office/drawing/2014/main" id="{DE5A3156-E9F3-4FF0-92DB-1BF368EF4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5948" y="2438618"/>
            <a:ext cx="8200103" cy="870421"/>
          </a:xfrm>
          <a:prstGeom prst="roundRect">
            <a:avLst>
              <a:gd name="adj" fmla="val 11313"/>
            </a:avLst>
          </a:prstGeom>
          <a:solidFill>
            <a:schemeClr val="bg2"/>
          </a:solidFill>
          <a:ln w="381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0" i="0" u="none" strike="noStrike" cap="none" normalizeH="0" baseline="0" dirty="0">
              <a:ln>
                <a:noFill/>
              </a:ln>
              <a:effectLst/>
              <a:latin typeface="Circe" panose="020B0502020203020203" pitchFamily="34" charset="-52"/>
            </a:endParaRPr>
          </a:p>
        </p:txBody>
      </p:sp>
      <p:sp>
        <p:nvSpPr>
          <p:cNvPr id="243" name="Прямоугольник 242"/>
          <p:cNvSpPr/>
          <p:nvPr/>
        </p:nvSpPr>
        <p:spPr>
          <a:xfrm>
            <a:off x="6736442" y="2693125"/>
            <a:ext cx="32039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1F8BCB"/>
                </a:solidFill>
                <a:latin typeface="Circe Extra Bold" panose="020B0802020203020203" pitchFamily="34" charset="-52"/>
              </a:rPr>
              <a:t>1.10.2025 — 10.12.2025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7EB62E3-9F30-4AFE-A451-26E98446923F}"/>
              </a:ext>
            </a:extLst>
          </p:cNvPr>
          <p:cNvSpPr txBox="1"/>
          <p:nvPr/>
        </p:nvSpPr>
        <p:spPr>
          <a:xfrm>
            <a:off x="2621349" y="2696084"/>
            <a:ext cx="2589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latin typeface="Circe Extra Bold" panose="020B0802020203020203" pitchFamily="34" charset="-52"/>
                <a:cs typeface="Times New Roman" panose="02020603050405020304" pitchFamily="18" charset="0"/>
              </a:rPr>
              <a:t>РЕГИСТРАЦИЯ</a:t>
            </a:r>
            <a:endParaRPr lang="ru-RU" altLang="ru-RU" sz="2000" dirty="0">
              <a:latin typeface="Circe Extra Bold" panose="020B0802020203020203" pitchFamily="34" charset="-52"/>
            </a:endParaRPr>
          </a:p>
        </p:txBody>
      </p:sp>
      <p:sp>
        <p:nvSpPr>
          <p:cNvPr id="31" name="Стрелка вправо 2">
            <a:extLst>
              <a:ext uri="{FF2B5EF4-FFF2-40B4-BE49-F238E27FC236}">
                <a16:creationId xmlns:a16="http://schemas.microsoft.com/office/drawing/2014/main" id="{890FE0AA-A2C2-4032-B17A-26D3774654E4}"/>
              </a:ext>
            </a:extLst>
          </p:cNvPr>
          <p:cNvSpPr/>
          <p:nvPr/>
        </p:nvSpPr>
        <p:spPr>
          <a:xfrm rot="5400000">
            <a:off x="5696617" y="3243475"/>
            <a:ext cx="772692" cy="369332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266A2EF-5BD5-43C0-9260-711B8C19BD7A}"/>
              </a:ext>
            </a:extLst>
          </p:cNvPr>
          <p:cNvSpPr txBox="1"/>
          <p:nvPr/>
        </p:nvSpPr>
        <p:spPr>
          <a:xfrm>
            <a:off x="2251586" y="2572973"/>
            <a:ext cx="739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>
                <a:latin typeface="Circe Extra Bold" panose="020B0802020203020203" pitchFamily="34" charset="-52"/>
                <a:cs typeface="Times New Roman" panose="02020603050405020304" pitchFamily="18" charset="0"/>
              </a:rPr>
              <a:t>1.</a:t>
            </a:r>
            <a:endParaRPr lang="ru-RU" altLang="ru-RU" sz="3200" dirty="0">
              <a:latin typeface="Circe Extra Bold" panose="020B0802020203020203" pitchFamily="34" charset="-52"/>
            </a:endParaRPr>
          </a:p>
        </p:txBody>
      </p:sp>
      <p:graphicFrame>
        <p:nvGraphicFramePr>
          <p:cNvPr id="25" name="Объект 24">
            <a:extLst>
              <a:ext uri="{FF2B5EF4-FFF2-40B4-BE49-F238E27FC236}">
                <a16:creationId xmlns:a16="http://schemas.microsoft.com/office/drawing/2014/main" id="{690F0844-6230-4C01-A331-3F82A9449E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107515" y="450935"/>
          <a:ext cx="12407030" cy="1092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CorelDRAW" r:id="rId5" imgW="12958707" imgH="1207643" progId="CorelDraw.Graphic.23">
                  <p:embed/>
                </p:oleObj>
              </mc:Choice>
              <mc:Fallback>
                <p:oleObj name="CorelDRAW" r:id="rId5" imgW="12958707" imgH="1207643" progId="CorelDraw.Graphic.23">
                  <p:embed/>
                  <p:pic>
                    <p:nvPicPr>
                      <p:cNvPr id="24" name="Объект 23">
                        <a:extLst>
                          <a:ext uri="{FF2B5EF4-FFF2-40B4-BE49-F238E27FC236}">
                            <a16:creationId xmlns:a16="http://schemas.microsoft.com/office/drawing/2014/main" id="{3AA79866-3011-4BB6-902E-6A5FCB18A8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107515" y="450935"/>
                        <a:ext cx="12407030" cy="10927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F9FF29C1-51B2-4047-90E1-195FD223E18E}"/>
              </a:ext>
            </a:extLst>
          </p:cNvPr>
          <p:cNvSpPr txBox="1"/>
          <p:nvPr/>
        </p:nvSpPr>
        <p:spPr>
          <a:xfrm>
            <a:off x="976689" y="610830"/>
            <a:ext cx="10586419" cy="850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2700" b="1" dirty="0">
                <a:solidFill>
                  <a:schemeClr val="bg1"/>
                </a:solidFill>
                <a:latin typeface="Intro 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Этапы проведения Регионального трека</a:t>
            </a:r>
            <a:br>
              <a:rPr lang="ru-RU" altLang="ru-RU" sz="2700" b="1" dirty="0">
                <a:solidFill>
                  <a:schemeClr val="bg1"/>
                </a:solidFill>
                <a:latin typeface="Intro 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700" b="1" dirty="0">
                <a:solidFill>
                  <a:schemeClr val="bg1"/>
                </a:solidFill>
                <a:latin typeface="Intro 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«Высший пилотаж - Хабаровск» в 2025</a:t>
            </a:r>
            <a:r>
              <a:rPr lang="ru-RU" altLang="ru-RU" sz="2700" b="1" dirty="0">
                <a:solidFill>
                  <a:schemeClr val="bg1"/>
                </a:solidFill>
                <a:latin typeface="Circe Extra Bold" panose="020B08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altLang="ru-RU" sz="2700" b="1" dirty="0">
                <a:solidFill>
                  <a:schemeClr val="bg1"/>
                </a:solidFill>
                <a:latin typeface="Intro 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2026</a:t>
            </a:r>
          </a:p>
        </p:txBody>
      </p:sp>
      <p:sp>
        <p:nvSpPr>
          <p:cNvPr id="28" name="Скругленный прямоугольник 19">
            <a:extLst>
              <a:ext uri="{FF2B5EF4-FFF2-40B4-BE49-F238E27FC236}">
                <a16:creationId xmlns:a16="http://schemas.microsoft.com/office/drawing/2014/main" id="{E67EFC19-1D23-4798-848C-E32BFE038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5950" y="3765973"/>
            <a:ext cx="8200103" cy="870421"/>
          </a:xfrm>
          <a:prstGeom prst="roundRect">
            <a:avLst>
              <a:gd name="adj" fmla="val 11313"/>
            </a:avLst>
          </a:prstGeom>
          <a:solidFill>
            <a:schemeClr val="bg2"/>
          </a:solidFill>
          <a:ln w="381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0" i="0" u="none" strike="noStrike" cap="none" normalizeH="0" baseline="0" dirty="0">
              <a:ln>
                <a:noFill/>
              </a:ln>
              <a:effectLst/>
              <a:latin typeface="Circe" panose="020B0502020203020203" pitchFamily="34" charset="-52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6679928B-E240-4472-A36B-96424959FAB4}"/>
              </a:ext>
            </a:extLst>
          </p:cNvPr>
          <p:cNvSpPr/>
          <p:nvPr/>
        </p:nvSpPr>
        <p:spPr>
          <a:xfrm>
            <a:off x="6725200" y="4020480"/>
            <a:ext cx="3728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1F8BCB"/>
                </a:solidFill>
                <a:latin typeface="Circe Extra Bold" panose="020B0802020203020203" pitchFamily="34" charset="-52"/>
              </a:rPr>
              <a:t>10.12.2025 — 25.12.2025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4D6A7F8-DF98-4F4E-85EA-84127BBD05CE}"/>
              </a:ext>
            </a:extLst>
          </p:cNvPr>
          <p:cNvSpPr txBox="1"/>
          <p:nvPr/>
        </p:nvSpPr>
        <p:spPr>
          <a:xfrm>
            <a:off x="2621349" y="4023439"/>
            <a:ext cx="3390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latin typeface="Circe Extra Bold" panose="020B0802020203020203" pitchFamily="34" charset="-52"/>
                <a:cs typeface="Times New Roman" panose="02020603050405020304" pitchFamily="18" charset="0"/>
              </a:rPr>
              <a:t>ОТБОРОЧНЫЙ ЭТАП</a:t>
            </a:r>
            <a:endParaRPr lang="ru-RU" altLang="ru-RU" sz="2000" dirty="0">
              <a:latin typeface="Circe Extra Bold" panose="020B0802020203020203" pitchFamily="34" charset="-52"/>
            </a:endParaRPr>
          </a:p>
        </p:txBody>
      </p:sp>
      <p:sp>
        <p:nvSpPr>
          <p:cNvPr id="37" name="Стрелка вправо 2">
            <a:extLst>
              <a:ext uri="{FF2B5EF4-FFF2-40B4-BE49-F238E27FC236}">
                <a16:creationId xmlns:a16="http://schemas.microsoft.com/office/drawing/2014/main" id="{5251B286-A76A-4F75-9F4F-574578C0ED83}"/>
              </a:ext>
            </a:extLst>
          </p:cNvPr>
          <p:cNvSpPr/>
          <p:nvPr/>
        </p:nvSpPr>
        <p:spPr>
          <a:xfrm rot="5400000">
            <a:off x="5696617" y="4570830"/>
            <a:ext cx="772692" cy="369332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0E238BD-212D-45B2-A368-70D11172DA21}"/>
              </a:ext>
            </a:extLst>
          </p:cNvPr>
          <p:cNvSpPr txBox="1"/>
          <p:nvPr/>
        </p:nvSpPr>
        <p:spPr>
          <a:xfrm>
            <a:off x="2251586" y="3900328"/>
            <a:ext cx="739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>
                <a:latin typeface="Circe Extra Bold" panose="020B0802020203020203" pitchFamily="34" charset="-52"/>
                <a:cs typeface="Times New Roman" panose="02020603050405020304" pitchFamily="18" charset="0"/>
              </a:rPr>
              <a:t>2.</a:t>
            </a:r>
            <a:endParaRPr lang="ru-RU" altLang="ru-RU" sz="3200" dirty="0">
              <a:latin typeface="Circe Extra Bold" panose="020B0802020203020203" pitchFamily="34" charset="-52"/>
            </a:endParaRPr>
          </a:p>
        </p:txBody>
      </p:sp>
      <p:sp>
        <p:nvSpPr>
          <p:cNvPr id="39" name="Скругленный прямоугольник 19">
            <a:extLst>
              <a:ext uri="{FF2B5EF4-FFF2-40B4-BE49-F238E27FC236}">
                <a16:creationId xmlns:a16="http://schemas.microsoft.com/office/drawing/2014/main" id="{F7F40975-14AA-481C-A26E-CA1C5B8A7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5948" y="5092626"/>
            <a:ext cx="8200103" cy="870421"/>
          </a:xfrm>
          <a:prstGeom prst="roundRect">
            <a:avLst>
              <a:gd name="adj" fmla="val 11313"/>
            </a:avLst>
          </a:prstGeom>
          <a:solidFill>
            <a:schemeClr val="bg2"/>
          </a:solidFill>
          <a:ln w="381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0" i="0" u="none" strike="noStrike" cap="none" normalizeH="0" baseline="0" dirty="0">
              <a:ln>
                <a:noFill/>
              </a:ln>
              <a:effectLst/>
              <a:latin typeface="Circe" panose="020B0502020203020203" pitchFamily="34" charset="-52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8B6790FF-53BD-4098-AE8A-B071CEE83DD1}"/>
              </a:ext>
            </a:extLst>
          </p:cNvPr>
          <p:cNvSpPr/>
          <p:nvPr/>
        </p:nvSpPr>
        <p:spPr>
          <a:xfrm>
            <a:off x="6736442" y="5346164"/>
            <a:ext cx="3728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1F8BCB"/>
                </a:solidFill>
                <a:latin typeface="Circe Extra Bold" panose="020B0802020203020203" pitchFamily="34" charset="-52"/>
              </a:rPr>
              <a:t>20.01.2026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587F606-57D9-4CEA-B81F-3DBE47D8F457}"/>
              </a:ext>
            </a:extLst>
          </p:cNvPr>
          <p:cNvSpPr txBox="1"/>
          <p:nvPr/>
        </p:nvSpPr>
        <p:spPr>
          <a:xfrm>
            <a:off x="2659147" y="5365031"/>
            <a:ext cx="4363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latin typeface="Circe Extra Bold" panose="020B0802020203020203" pitchFamily="34" charset="-52"/>
                <a:cs typeface="Times New Roman" panose="02020603050405020304" pitchFamily="18" charset="0"/>
              </a:rPr>
              <a:t>ЗАКЛЮЧИТЕЛЬНЫЙ ЭТАП</a:t>
            </a:r>
            <a:endParaRPr lang="ru-RU" altLang="ru-RU" sz="2000" dirty="0">
              <a:latin typeface="Circe Extra Bold" panose="020B0802020203020203" pitchFamily="34" charset="-52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768DE69-ADFF-4E22-8ECE-29BA500D05D1}"/>
              </a:ext>
            </a:extLst>
          </p:cNvPr>
          <p:cNvSpPr txBox="1"/>
          <p:nvPr/>
        </p:nvSpPr>
        <p:spPr>
          <a:xfrm>
            <a:off x="2251586" y="5248632"/>
            <a:ext cx="739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>
                <a:latin typeface="Circe Extra Bold" panose="020B0802020203020203" pitchFamily="34" charset="-52"/>
                <a:cs typeface="Times New Roman" panose="02020603050405020304" pitchFamily="18" charset="0"/>
              </a:rPr>
              <a:t>3.</a:t>
            </a:r>
            <a:endParaRPr lang="ru-RU" altLang="ru-RU" sz="3200" dirty="0">
              <a:latin typeface="Circe Extra Bold" panose="020B08020202030202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469667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360</Words>
  <Application>Microsoft Office PowerPoint</Application>
  <PresentationFormat>Широкоэкранный</PresentationFormat>
  <Paragraphs>82</Paragraphs>
  <Slides>10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Arial</vt:lpstr>
      <vt:lpstr>Calibri</vt:lpstr>
      <vt:lpstr>Calibri Light</vt:lpstr>
      <vt:lpstr>Circe</vt:lpstr>
      <vt:lpstr>Circe Bold</vt:lpstr>
      <vt:lpstr>Circe Extra Bold</vt:lpstr>
      <vt:lpstr>Intro </vt:lpstr>
      <vt:lpstr>Wingdings</vt:lpstr>
      <vt:lpstr>Тема Office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Особенности подготовки к участию в конкурсе «Высший пилотаж» по направлению «Технические и инженерные науки»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Nika Radionova</dc:creator>
  <cp:lastModifiedBy>Бойко Ольга Николаевна</cp:lastModifiedBy>
  <cp:revision>13</cp:revision>
  <dcterms:created xsi:type="dcterms:W3CDTF">2025-10-13T03:54:01Z</dcterms:created>
  <dcterms:modified xsi:type="dcterms:W3CDTF">2025-12-12T01:43:07Z</dcterms:modified>
</cp:coreProperties>
</file>