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1"/>
  </p:notesMasterIdLst>
  <p:sldIdLst>
    <p:sldId id="256" r:id="rId3"/>
    <p:sldId id="318" r:id="rId4"/>
    <p:sldId id="335" r:id="rId5"/>
    <p:sldId id="331" r:id="rId6"/>
    <p:sldId id="370" r:id="rId7"/>
    <p:sldId id="341" r:id="rId8"/>
    <p:sldId id="371" r:id="rId9"/>
    <p:sldId id="362" r:id="rId10"/>
  </p:sldIdLst>
  <p:sldSz cx="9144000" cy="6858000" type="screen4x3"/>
  <p:notesSz cx="6735763" cy="98663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0" autoAdjust="0"/>
    <p:restoredTop sz="94622" autoAdjust="0"/>
  </p:normalViewPr>
  <p:slideViewPr>
    <p:cSldViewPr>
      <p:cViewPr>
        <p:scale>
          <a:sx n="112" d="100"/>
          <a:sy n="112" d="100"/>
        </p:scale>
        <p:origin x="125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4F5D3AA-8FD3-47F1-9291-E5C1DE226D2E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3395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6300"/>
            <a:ext cx="5389563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435CB28-C75A-4412-9BCB-1279E92B3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4029C-AE76-4EE8-BAC5-1FE3B3438E30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DDD5B-A731-4705-9C26-E3B13D06A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58619-091C-4158-83A3-03837A9BFDC1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4A143-FC8B-491F-81D7-50F3F58062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FF093-8038-4FFF-A529-763C3118EF84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BB47A-F329-429F-9679-D637FB262E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45C38-516E-43BF-A8CD-5304E0525430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B0681-6442-480A-841E-F4600616F4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B4D50-0886-45D5-BD17-0D66A101BF9C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D3551-E60C-49DB-A06E-F6E9AF8A9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CB0F5-2306-44D1-B886-A6ECB9A4D86F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DE72D-1352-4D6D-9B6F-27F06755B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AEB97-A059-49CD-821A-0DBB8FC45CD9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62684-FD1F-4BD3-8984-7666D0481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63B53-3B30-4D2E-ACFF-469C20462A77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8A2DA-6002-4220-B1C0-0CF4F8DA1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DCB84-6A52-492F-BE18-DB92952D4314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B82E2-8247-4247-956A-0437FB082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EFA86-DC5F-4689-B9E6-646DAB5BDF60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6A2EB-55B4-4E89-B4FF-269B690FB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37A8C-685F-47CF-BB53-DF40478647DD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974D5-B8B5-4557-8713-B11AB98D5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35FBB-A0AA-41F9-BBAB-C73F78CD8E81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EA19C-FCD9-463B-ADCB-A743D65A0C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69F17-56D2-4F6F-8C18-0A13839AF508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76CF7-E9C7-4B63-81F9-E07732EBA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95F78-72F5-4451-8ED0-0645F5254445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2EF2F-0B8B-4B2E-AF5E-D713A5015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50A27-4E0C-4F5D-936F-B9C78369F8C5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45828-DC76-4CD7-8E55-EC7CED890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B2AA2-6F6A-4FE8-AC54-18D4096C837E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34610-723A-47A5-9F7B-3061E3E1D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6ED11-7C9C-4E6A-8572-E3E293B25710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A7FF2-9513-4A0D-9BF4-1B97C101B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ED08E-942E-456C-8DC8-D7951AF6B2ED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1169A-B604-483A-B9B0-AA585038F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2236F-95DD-4A3B-A1DC-893DD2CAD282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65B0D-8BD4-4436-9105-EA68728B2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D21E5-33BB-4C07-BD89-47E27895F7CD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13A6E-8AD8-4BA2-9D27-F11965A4C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1EB2D-2465-486F-8DC1-E95ADBE05DE8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2817A-7771-4D86-9A23-EE22A57D9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1F3B8-2766-469A-8223-DF0220B44834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EA901-842A-4A50-8897-B5FD5293D3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87347-D558-47BC-9B05-B854069932C9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11E3D-D5B4-402D-AB98-40FB8CD4A6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760593-3960-4D73-815C-8C4DD3A5917D}" type="datetimeFigureOut">
              <a:rPr lang="en-US"/>
              <a:pPr>
                <a:defRPr/>
              </a:pPr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F809D6-361B-4C4F-AE51-547E8F1DC6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BC77BE5A-C91A-4604-9421-ED6D7945D64B}" type="datetimeFigureOut">
              <a:rPr lang="en-US"/>
              <a:pPr>
                <a:defRPr/>
              </a:pPr>
              <a:t>4/7/2025</a:t>
            </a:fld>
            <a:endParaRPr lang="ru-RU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A77273A-26D3-4EF5-BC8F-2F23BCEB8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cloud.mail.ru/public/KdLs/kGHaUioD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1371600"/>
            <a:ext cx="7848600" cy="609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14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основная общеобразовательная школа № 3 г. Бикина Бикинского муниципального округа Хабаровского края</a:t>
            </a:r>
          </a:p>
          <a:p>
            <a:endParaRPr lang="ru-RU" sz="1600" dirty="0">
              <a:solidFill>
                <a:schemeClr val="tx2"/>
              </a:solidFill>
            </a:endParaRPr>
          </a:p>
          <a:p>
            <a:r>
              <a:rPr lang="ru-RU" sz="1400" i="1" dirty="0">
                <a:solidFill>
                  <a:schemeClr val="tx2"/>
                </a:solidFill>
              </a:rPr>
              <a:t>Краевая конференция «Будущее Хабаровского края в надёжных руках»</a:t>
            </a:r>
          </a:p>
          <a:p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33432FBB-0435-4E1F-BFBE-BE7AAD7E4334}"/>
              </a:ext>
            </a:extLst>
          </p:cNvPr>
          <p:cNvSpPr txBox="1">
            <a:spLocks/>
          </p:cNvSpPr>
          <p:nvPr/>
        </p:nvSpPr>
        <p:spPr bwMode="auto">
          <a:xfrm>
            <a:off x="4267200" y="4343400"/>
            <a:ext cx="4419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ru-RU" sz="1600" dirty="0">
              <a:solidFill>
                <a:schemeClr val="tx1"/>
              </a:solidFill>
              <a:latin typeface="Arial Narrow" pitchFamily="34" charset="0"/>
            </a:endParaRPr>
          </a:p>
          <a:p>
            <a:pPr algn="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Ермакова Валерия Евгеньевна, 9класс,</a:t>
            </a:r>
          </a:p>
          <a:p>
            <a:pPr algn="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Якова Дарина Михайловна, 9 класс.</a:t>
            </a:r>
          </a:p>
          <a:p>
            <a:pPr algn="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  Соколова Лилия Николаевна,</a:t>
            </a:r>
          </a:p>
          <a:p>
            <a:pPr algn="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F8B32B15-7E7C-4570-8E10-36A16D0BF348}"/>
              </a:ext>
            </a:extLst>
          </p:cNvPr>
          <p:cNvSpPr txBox="1">
            <a:spLocks/>
          </p:cNvSpPr>
          <p:nvPr/>
        </p:nvSpPr>
        <p:spPr bwMode="auto">
          <a:xfrm>
            <a:off x="3200400" y="5715000"/>
            <a:ext cx="2667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ru-RU" sz="1600" dirty="0">
              <a:solidFill>
                <a:schemeClr val="tx1"/>
              </a:solidFill>
              <a:latin typeface="Arial Narrow" pitchFamily="34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Бикин,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015D3FB-DDFE-49B9-96EF-24F20B5C1A25}"/>
              </a:ext>
            </a:extLst>
          </p:cNvPr>
          <p:cNvSpPr txBox="1">
            <a:spLocks/>
          </p:cNvSpPr>
          <p:nvPr/>
        </p:nvSpPr>
        <p:spPr bwMode="auto">
          <a:xfrm>
            <a:off x="647700" y="259080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800" b="1" dirty="0">
                <a:solidFill>
                  <a:srgbClr val="C00000"/>
                </a:solidFill>
              </a:rPr>
              <a:t>СБОРНИК МАТЕМАТИЧЕСКИХ ЗАДАЧ «МЫ ПОМНИМ! МЫ ГОРДИМСЯ!», СОСТАВЛЕННЫХ НА ОСНОВЕ ИСТОРИЧЕСКИХ ФАКТОВ БИКИНСКОГО РАЙОНА</a:t>
            </a:r>
          </a:p>
          <a:p>
            <a:r>
              <a:rPr lang="ru-RU" sz="1800" b="1" dirty="0">
                <a:solidFill>
                  <a:srgbClr val="C00000"/>
                </a:solidFill>
              </a:rPr>
              <a:t> В ГОДЫ ВЕЛИКОЙ ОТЕЧЕСТВЕННОЙ ВОЙНЫ 1941-1945 ГОДОВ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30C44C-54C6-4E35-A481-3757F6BB255D}"/>
              </a:ext>
            </a:extLst>
          </p:cNvPr>
          <p:cNvSpPr/>
          <p:nvPr/>
        </p:nvSpPr>
        <p:spPr>
          <a:xfrm>
            <a:off x="533400" y="3810000"/>
            <a:ext cx="4953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 работы: проект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Направление: физико-математические предметы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/>
          </p:nvPr>
        </p:nvSpPr>
        <p:spPr>
          <a:xfrm>
            <a:off x="685800" y="2667000"/>
            <a:ext cx="8001000" cy="228600"/>
          </a:xfrm>
        </p:spPr>
        <p:txBody>
          <a:bodyPr/>
          <a:lstStyle/>
          <a:p>
            <a:pPr indent="630238" algn="l"/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r>
              <a:rPr lang="ru-RU" sz="2000" b="1" dirty="0">
                <a:solidFill>
                  <a:srgbClr val="C00000"/>
                </a:solidFill>
              </a:rPr>
              <a:t>Актуальность:</a:t>
            </a:r>
            <a:r>
              <a:rPr lang="ru-RU" sz="2000" dirty="0"/>
              <a:t> в большинстве случаев, учебные материалы по математике и истории существуют отдельно. В учебниках математики наблюдается нехватка задач, связанных с историческими фактами Великой Отечественной войны 1941–1945 годов. Если знакомство с историей происходит ненавязчиво, через решение задач, да еще учащийся приложил умственные усилия, чтобы узнать что-то новое о событиях войны, то такие знания останутся в его памяти надолго. </a:t>
            </a:r>
            <a:br>
              <a:rPr lang="ru-RU" sz="2000" dirty="0"/>
            </a:br>
            <a:br>
              <a:rPr lang="ru-RU" sz="2000" dirty="0"/>
            </a:br>
            <a:r>
              <a:rPr lang="ru-RU" sz="2000" b="1" dirty="0">
                <a:solidFill>
                  <a:srgbClr val="C00000"/>
                </a:solidFill>
              </a:rPr>
              <a:t>Гипотеза</a:t>
            </a:r>
            <a:r>
              <a:rPr lang="ru-RU" sz="2000" dirty="0">
                <a:solidFill>
                  <a:srgbClr val="C00000"/>
                </a:solidFill>
              </a:rPr>
              <a:t>: </a:t>
            </a:r>
            <a:r>
              <a:rPr lang="ru-RU" sz="2000" dirty="0"/>
              <a:t>сборник математических задач, составленных на основе исторических фактов Бикинского района в годы Великой Отечественной войны 1941-1945 годов, - отличная мотивация для отработки практических навыков по математике, и для сохранения исторической памяти.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EBBBBF9-D150-4E84-A353-72605F84D1AF}"/>
              </a:ext>
            </a:extLst>
          </p:cNvPr>
          <p:cNvSpPr/>
          <p:nvPr/>
        </p:nvSpPr>
        <p:spPr>
          <a:xfrm>
            <a:off x="609600" y="1600200"/>
            <a:ext cx="8077200" cy="820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сборника математических задач «Мы помним! Мы гордимся!» на основе исторических фактов Бикинского района Хабаровского края в годы Великой Отечественной войны 1941-1945 годов.</a:t>
            </a:r>
          </a:p>
          <a:p>
            <a:pPr lvl="0"/>
            <a:r>
              <a:rPr lang="ru-RU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r>
              <a:rPr lang="ru-RU" dirty="0"/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различные информационные источники по теме проекта;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материал, собранный из различных источников;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структуру составления сборника задач;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материал (исторические факты Бикинского района в годы Великой Отечественной войны) для составления на его основе математических задач;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сборник математических задач и оформить его;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отработать некоторые задания из сборника с обучающимися 6 классов;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опросить ребят по степени удовлетворённости данным сборником.</a:t>
            </a: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74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12">
            <a:extLst>
              <a:ext uri="{FF2B5EF4-FFF2-40B4-BE49-F238E27FC236}">
                <a16:creationId xmlns:a16="http://schemas.microsoft.com/office/drawing/2014/main" id="{C92E53A0-570D-4D13-99C1-CB663369A2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BDCC8E5-D2BB-4C96-ACD8-B0F02DB4F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6CD72B-D3AC-4EA3-B8D1-72E8E0D3A8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312" t="22222" r="14687" b="11481"/>
          <a:stretch/>
        </p:blipFill>
        <p:spPr>
          <a:xfrm>
            <a:off x="0" y="40006"/>
            <a:ext cx="9144000" cy="68199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43C45AC-3B1F-49DB-99E4-8B96DF53F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FD665A-E284-4301-B068-7491F9C451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30" t="18720" r="11981" b="8324"/>
          <a:stretch/>
        </p:blipFill>
        <p:spPr>
          <a:xfrm>
            <a:off x="76200" y="76200"/>
            <a:ext cx="9023131" cy="670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15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E9B63C-EB1C-405C-ADDA-5C89DFCE96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990" t="18224" r="11776" b="7839"/>
          <a:stretch/>
        </p:blipFill>
        <p:spPr>
          <a:xfrm>
            <a:off x="0" y="15666"/>
            <a:ext cx="9087232" cy="684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285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0D8B19-A837-48F1-A993-97F736804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/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Вечная память героям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DCF8E4-C458-4C98-938A-7A62E7CDEB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358" t="20062" r="27453" b="20231"/>
          <a:stretch/>
        </p:blipFill>
        <p:spPr>
          <a:xfrm>
            <a:off x="1752600" y="1676400"/>
            <a:ext cx="5973135" cy="499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51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>
            <a:extLst>
              <a:ext uri="{FF2B5EF4-FFF2-40B4-BE49-F238E27FC236}">
                <a16:creationId xmlns:a16="http://schemas.microsoft.com/office/drawing/2014/main" id="{160DF617-EB1C-4318-9910-1001B502477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3068"/>
            <a:ext cx="3619500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0ED91B3-EFA3-4E70-B22E-06CAA46E4AC9}"/>
              </a:ext>
            </a:extLst>
          </p:cNvPr>
          <p:cNvSpPr/>
          <p:nvPr/>
        </p:nvSpPr>
        <p:spPr>
          <a:xfrm>
            <a:off x="685800" y="1600200"/>
            <a:ext cx="8153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значимость</a:t>
            </a: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сборник математических задач «Мы помним! Мы гордимся!» может быть использован и на уроках математики, и на занятиях внеурочной деятельности, и при проведении, и при проведении внеклассных мероприятий.  Также данный сборник будет актуален для тех, кто нацелен на повышение своей математической и исторической грамотности</a:t>
            </a:r>
            <a:endParaRPr lang="ru-RU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776CAFCD-2552-4A45-A6A3-4F8EA5030F87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4" t="19801" r="24667" b="8034"/>
          <a:stretch/>
        </p:blipFill>
        <p:spPr bwMode="auto">
          <a:xfrm>
            <a:off x="1143000" y="3048000"/>
            <a:ext cx="2590800" cy="3505200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F953630-B400-4F68-9D0D-D6E663CD27BD}"/>
              </a:ext>
            </a:extLst>
          </p:cNvPr>
          <p:cNvSpPr/>
          <p:nvPr/>
        </p:nvSpPr>
        <p:spPr>
          <a:xfrm>
            <a:off x="3962400" y="5791200"/>
            <a:ext cx="495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https://cloud.mail.ru/public/KdLs/kGHaUioDx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651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</TotalTime>
  <Words>251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Narrow</vt:lpstr>
      <vt:lpstr>Calibri</vt:lpstr>
      <vt:lpstr>Times New Roman</vt:lpstr>
      <vt:lpstr>Office Theme</vt:lpstr>
      <vt:lpstr>1_Оформление по умолчанию</vt:lpstr>
      <vt:lpstr>Презентация PowerPoint</vt:lpstr>
      <vt:lpstr>     Актуальность: в большинстве случаев, учебные материалы по математике и истории существуют отдельно. В учебниках математики наблюдается нехватка задач, связанных с историческими фактами Великой Отечественной войны 1941–1945 годов. Если знакомство с историей происходит ненавязчиво, через решение задач, да еще учащийся приложил умственные усилия, чтобы узнать что-то новое о событиях войны, то такие знания останутся в его памяти надолго.   Гипотеза: сборник математических задач, составленных на основе исторических фактов Бикинского района в годы Великой Отечественной войны 1941-1945 годов, - отличная мотивация для отработки практических навыков по математике, и для сохранения исторической памяти.</vt:lpstr>
      <vt:lpstr>Презентация PowerPoint</vt:lpstr>
      <vt:lpstr>Презентация PowerPoint</vt:lpstr>
      <vt:lpstr>Презентация PowerPoint</vt:lpstr>
      <vt:lpstr>Презентация PowerPoint</vt:lpstr>
      <vt:lpstr>Вечная память героям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Александр</cp:lastModifiedBy>
  <cp:revision>163</cp:revision>
  <dcterms:created xsi:type="dcterms:W3CDTF">2013-10-28T09:12:00Z</dcterms:created>
  <dcterms:modified xsi:type="dcterms:W3CDTF">2025-04-07T12:24:45Z</dcterms:modified>
</cp:coreProperties>
</file>