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4" r:id="rId10"/>
    <p:sldId id="26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F5F5"/>
    <a:srgbClr val="A02B93"/>
    <a:srgbClr val="0F9ED5"/>
    <a:srgbClr val="196B24"/>
    <a:srgbClr val="C19CB7"/>
    <a:srgbClr val="C19C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498709-234E-3742-F617-D0999093F6B2}" v="7" dt="2025-04-10T12:27:13.294"/>
    <p1510:client id="{D874B2D7-505A-BD87-7018-AD9721E4FF5C}" v="16" dt="2025-04-10T12:39:43.5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178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4" Type="http://schemas.openxmlformats.org/officeDocument/2006/relationships/image" Target="../media/image13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4" Type="http://schemas.openxmlformats.org/officeDocument/2006/relationships/image" Target="../media/image13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3_2">
  <dgm:title val=""/>
  <dgm:desc val=""/>
  <dgm:catLst>
    <dgm:cat type="accent3" pri="13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D87A60-0923-4C13-BA45-0CE189AEB5EE}" type="doc">
      <dgm:prSet loTypeId="urn:microsoft.com/office/officeart/2018/5/layout/CenteredIconLabelDescriptionList" loCatId="icon" qsTypeId="urn:microsoft.com/office/officeart/2005/8/quickstyle/simple1" qsCatId="simple" csTypeId="urn:microsoft.com/office/officeart/2018/5/colors/Iconchunking_neutralbg_accent3_2" csCatId="accent3" phldr="1"/>
      <dgm:spPr/>
      <dgm:t>
        <a:bodyPr/>
        <a:lstStyle/>
        <a:p>
          <a:endParaRPr lang="en-US"/>
        </a:p>
      </dgm:t>
    </dgm:pt>
    <dgm:pt modelId="{8DE0EB2D-3F53-4FEB-BF66-B69888436943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ru-RU" dirty="0">
              <a:latin typeface="Times New Roman"/>
              <a:cs typeface="Times New Roman"/>
            </a:rPr>
            <a:t>Основные виды гастротуров:</a:t>
          </a:r>
          <a:endParaRPr lang="en-US" dirty="0">
            <a:latin typeface="Times New Roman"/>
            <a:cs typeface="Times New Roman"/>
          </a:endParaRPr>
        </a:p>
      </dgm:t>
    </dgm:pt>
    <dgm:pt modelId="{799E22F9-F52B-4C80-A86F-2F025B8E2E65}" type="parTrans" cxnId="{8402698C-962C-497C-9CAB-F59551E28C47}">
      <dgm:prSet/>
      <dgm:spPr/>
      <dgm:t>
        <a:bodyPr/>
        <a:lstStyle/>
        <a:p>
          <a:endParaRPr lang="en-US"/>
        </a:p>
      </dgm:t>
    </dgm:pt>
    <dgm:pt modelId="{2E0CA35B-141B-433D-BC0B-2637AD685893}" type="sibTrans" cxnId="{8402698C-962C-497C-9CAB-F59551E28C47}">
      <dgm:prSet/>
      <dgm:spPr/>
      <dgm:t>
        <a:bodyPr/>
        <a:lstStyle/>
        <a:p>
          <a:endParaRPr lang="en-US"/>
        </a:p>
      </dgm:t>
    </dgm:pt>
    <dgm:pt modelId="{CF4287FE-07F3-4CC9-A46B-21DD61BD109A}">
      <dgm:prSet/>
      <dgm:spPr/>
      <dgm:t>
        <a:bodyPr/>
        <a:lstStyle/>
        <a:p>
          <a:pPr>
            <a:lnSpc>
              <a:spcPct val="100000"/>
            </a:lnSpc>
          </a:pPr>
          <a:r>
            <a:rPr lang="ru-RU">
              <a:latin typeface="Times New Roman"/>
              <a:cs typeface="Times New Roman"/>
            </a:rPr>
            <a:t>Ресторанные - посещение брендовых заведений национальной кухни</a:t>
          </a:r>
          <a:endParaRPr lang="en-US">
            <a:latin typeface="Times New Roman"/>
            <a:cs typeface="Times New Roman"/>
          </a:endParaRPr>
        </a:p>
      </dgm:t>
    </dgm:pt>
    <dgm:pt modelId="{AA151049-31B1-47BE-9AED-C79E9BD80D2E}" type="parTrans" cxnId="{B2E0DC69-1C1E-4399-BB25-1DC82D3D5825}">
      <dgm:prSet/>
      <dgm:spPr/>
      <dgm:t>
        <a:bodyPr/>
        <a:lstStyle/>
        <a:p>
          <a:endParaRPr lang="en-US"/>
        </a:p>
      </dgm:t>
    </dgm:pt>
    <dgm:pt modelId="{B46B9E44-0A91-4F98-9504-8D3382C804B3}" type="sibTrans" cxnId="{B2E0DC69-1C1E-4399-BB25-1DC82D3D5825}">
      <dgm:prSet/>
      <dgm:spPr/>
      <dgm:t>
        <a:bodyPr/>
        <a:lstStyle/>
        <a:p>
          <a:endParaRPr lang="en-US"/>
        </a:p>
      </dgm:t>
    </dgm:pt>
    <dgm:pt modelId="{C6ECB656-6128-40FD-B914-D6E693878BD4}">
      <dgm:prSet/>
      <dgm:spPr/>
      <dgm:t>
        <a:bodyPr/>
        <a:lstStyle/>
        <a:p>
          <a:pPr>
            <a:lnSpc>
              <a:spcPct val="100000"/>
            </a:lnSpc>
          </a:pPr>
          <a:r>
            <a:rPr lang="ru-RU">
              <a:latin typeface="Times New Roman"/>
              <a:cs typeface="Times New Roman"/>
            </a:rPr>
            <a:t>Сельские - участие в сборе урожая и дегустация местных продуктов</a:t>
          </a:r>
          <a:endParaRPr lang="en-US">
            <a:latin typeface="Times New Roman"/>
            <a:cs typeface="Times New Roman"/>
          </a:endParaRPr>
        </a:p>
      </dgm:t>
    </dgm:pt>
    <dgm:pt modelId="{000823F9-2E33-404C-8AB6-20EAC8F14ABB}" type="parTrans" cxnId="{10B5E7B2-326D-42AD-87D3-0774ECA17A33}">
      <dgm:prSet/>
      <dgm:spPr/>
      <dgm:t>
        <a:bodyPr/>
        <a:lstStyle/>
        <a:p>
          <a:endParaRPr lang="en-US"/>
        </a:p>
      </dgm:t>
    </dgm:pt>
    <dgm:pt modelId="{521C92AA-6AF5-43AB-857D-F60003545A3A}" type="sibTrans" cxnId="{10B5E7B2-326D-42AD-87D3-0774ECA17A33}">
      <dgm:prSet/>
      <dgm:spPr/>
      <dgm:t>
        <a:bodyPr/>
        <a:lstStyle/>
        <a:p>
          <a:endParaRPr lang="en-US"/>
        </a:p>
      </dgm:t>
    </dgm:pt>
    <dgm:pt modelId="{1B2EF0EA-A810-4FDF-821E-FD1685CF8A67}">
      <dgm:prSet/>
      <dgm:spPr/>
      <dgm:t>
        <a:bodyPr/>
        <a:lstStyle/>
        <a:p>
          <a:pPr>
            <a:lnSpc>
              <a:spcPct val="100000"/>
            </a:lnSpc>
          </a:pPr>
          <a:r>
            <a:rPr lang="ru-RU">
              <a:latin typeface="Times New Roman"/>
              <a:cs typeface="Times New Roman"/>
            </a:rPr>
            <a:t>Образовательные - кулинарные мастер-классы и обучение технологиям производства</a:t>
          </a:r>
          <a:endParaRPr lang="en-US">
            <a:latin typeface="Times New Roman"/>
            <a:cs typeface="Times New Roman"/>
          </a:endParaRPr>
        </a:p>
      </dgm:t>
    </dgm:pt>
    <dgm:pt modelId="{60622101-6046-4A46-90DE-702F90EFB0EA}" type="parTrans" cxnId="{0A9D8C44-17B4-4C23-B0E7-98648BD3039C}">
      <dgm:prSet/>
      <dgm:spPr/>
      <dgm:t>
        <a:bodyPr/>
        <a:lstStyle/>
        <a:p>
          <a:endParaRPr lang="en-US"/>
        </a:p>
      </dgm:t>
    </dgm:pt>
    <dgm:pt modelId="{A7E0F593-B733-400E-99C9-E62B1DF63DDC}" type="sibTrans" cxnId="{0A9D8C44-17B4-4C23-B0E7-98648BD3039C}">
      <dgm:prSet/>
      <dgm:spPr/>
      <dgm:t>
        <a:bodyPr/>
        <a:lstStyle/>
        <a:p>
          <a:endParaRPr lang="en-US"/>
        </a:p>
      </dgm:t>
    </dgm:pt>
    <dgm:pt modelId="{2951BA08-E3C4-48EE-A1DC-83E376359524}">
      <dgm:prSet/>
      <dgm:spPr/>
      <dgm:t>
        <a:bodyPr/>
        <a:lstStyle/>
        <a:p>
          <a:pPr>
            <a:lnSpc>
              <a:spcPct val="100000"/>
            </a:lnSpc>
          </a:pPr>
          <a:r>
            <a:rPr lang="ru-RU">
              <a:latin typeface="Times New Roman"/>
              <a:cs typeface="Times New Roman"/>
            </a:rPr>
            <a:t>Событийные - гастрономические фестивали и мероприятия</a:t>
          </a:r>
          <a:endParaRPr lang="en-US">
            <a:latin typeface="Times New Roman"/>
            <a:cs typeface="Times New Roman"/>
          </a:endParaRPr>
        </a:p>
      </dgm:t>
    </dgm:pt>
    <dgm:pt modelId="{61816B81-82DE-4D11-8186-273B39F40BB6}" type="parTrans" cxnId="{DB4BE4EE-41B7-471B-A8A6-B460CEA55611}">
      <dgm:prSet/>
      <dgm:spPr/>
      <dgm:t>
        <a:bodyPr/>
        <a:lstStyle/>
        <a:p>
          <a:endParaRPr lang="en-US"/>
        </a:p>
      </dgm:t>
    </dgm:pt>
    <dgm:pt modelId="{B89F2874-A141-4ED9-A1D9-FF43FA9EE220}" type="sibTrans" cxnId="{DB4BE4EE-41B7-471B-A8A6-B460CEA55611}">
      <dgm:prSet/>
      <dgm:spPr/>
      <dgm:t>
        <a:bodyPr/>
        <a:lstStyle/>
        <a:p>
          <a:endParaRPr lang="en-US"/>
        </a:p>
      </dgm:t>
    </dgm:pt>
    <dgm:pt modelId="{FF96DD4C-CB75-41A7-8824-CB3978698258}">
      <dgm:prSet/>
      <dgm:spPr/>
      <dgm:t>
        <a:bodyPr/>
        <a:lstStyle/>
        <a:p>
          <a:pPr>
            <a:lnSpc>
              <a:spcPct val="100000"/>
            </a:lnSpc>
          </a:pPr>
          <a:r>
            <a:rPr lang="ru-RU">
              <a:latin typeface="Times New Roman"/>
              <a:cs typeface="Times New Roman"/>
            </a:rPr>
            <a:t>Экологические - знакомство с производством органических продуктов</a:t>
          </a:r>
          <a:endParaRPr lang="en-US">
            <a:latin typeface="Times New Roman"/>
            <a:cs typeface="Times New Roman"/>
          </a:endParaRPr>
        </a:p>
      </dgm:t>
    </dgm:pt>
    <dgm:pt modelId="{49727445-D6F3-4BFD-AE9F-8BF37D400026}" type="parTrans" cxnId="{E181F3BA-591D-4BF7-ACFA-773C58137C8F}">
      <dgm:prSet/>
      <dgm:spPr/>
      <dgm:t>
        <a:bodyPr/>
        <a:lstStyle/>
        <a:p>
          <a:endParaRPr lang="en-US"/>
        </a:p>
      </dgm:t>
    </dgm:pt>
    <dgm:pt modelId="{3273B687-A6C1-4080-BA5E-54FB4277E261}" type="sibTrans" cxnId="{E181F3BA-591D-4BF7-ACFA-773C58137C8F}">
      <dgm:prSet/>
      <dgm:spPr/>
      <dgm:t>
        <a:bodyPr/>
        <a:lstStyle/>
        <a:p>
          <a:endParaRPr lang="en-US"/>
        </a:p>
      </dgm:t>
    </dgm:pt>
    <dgm:pt modelId="{A8F96EDF-FF2C-4707-9C8F-340C1F2DF92E}">
      <dgm:prSet/>
      <dgm:spPr/>
      <dgm:t>
        <a:bodyPr/>
        <a:lstStyle/>
        <a:p>
          <a:pPr>
            <a:lnSpc>
              <a:spcPct val="100000"/>
            </a:lnSpc>
          </a:pPr>
          <a:r>
            <a:rPr lang="ru-RU">
              <a:latin typeface="Times New Roman"/>
              <a:cs typeface="Times New Roman"/>
            </a:rPr>
            <a:t>Специализированные - тематические туры (сырные, винные и др.)</a:t>
          </a:r>
          <a:endParaRPr lang="en-US">
            <a:latin typeface="Times New Roman"/>
            <a:cs typeface="Times New Roman"/>
          </a:endParaRPr>
        </a:p>
      </dgm:t>
    </dgm:pt>
    <dgm:pt modelId="{DC4546BC-962E-49AB-864D-43E7C38A5008}" type="parTrans" cxnId="{0C21BA6C-7596-44DE-9693-89B7DF05E054}">
      <dgm:prSet/>
      <dgm:spPr/>
      <dgm:t>
        <a:bodyPr/>
        <a:lstStyle/>
        <a:p>
          <a:endParaRPr lang="en-US"/>
        </a:p>
      </dgm:t>
    </dgm:pt>
    <dgm:pt modelId="{ECA8C238-06F6-4957-8A76-CAD180C6B10E}" type="sibTrans" cxnId="{0C21BA6C-7596-44DE-9693-89B7DF05E054}">
      <dgm:prSet/>
      <dgm:spPr/>
      <dgm:t>
        <a:bodyPr/>
        <a:lstStyle/>
        <a:p>
          <a:endParaRPr lang="en-US"/>
        </a:p>
      </dgm:t>
    </dgm:pt>
    <dgm:pt modelId="{8B8F45A4-240E-4916-B6C0-AE56968DF7D6}">
      <dgm:prSet/>
      <dgm:spPr/>
      <dgm:t>
        <a:bodyPr/>
        <a:lstStyle/>
        <a:p>
          <a:pPr>
            <a:lnSpc>
              <a:spcPct val="100000"/>
            </a:lnSpc>
          </a:pPr>
          <a:r>
            <a:rPr lang="ru-RU">
              <a:latin typeface="Times New Roman"/>
              <a:cs typeface="Times New Roman"/>
            </a:rPr>
            <a:t>Комбинированные - сочетание нескольких направлений</a:t>
          </a:r>
          <a:endParaRPr lang="en-US">
            <a:latin typeface="Times New Roman"/>
            <a:cs typeface="Times New Roman"/>
          </a:endParaRPr>
        </a:p>
      </dgm:t>
    </dgm:pt>
    <dgm:pt modelId="{AA4C9A1B-CB94-4731-B9FE-A12E3847E72B}" type="parTrans" cxnId="{92BBDF5A-646D-40E6-9A57-4A8A8A060869}">
      <dgm:prSet/>
      <dgm:spPr/>
      <dgm:t>
        <a:bodyPr/>
        <a:lstStyle/>
        <a:p>
          <a:endParaRPr lang="en-US"/>
        </a:p>
      </dgm:t>
    </dgm:pt>
    <dgm:pt modelId="{0A0E3C15-40B1-46C4-BBB1-5035978C4281}" type="sibTrans" cxnId="{92BBDF5A-646D-40E6-9A57-4A8A8A060869}">
      <dgm:prSet/>
      <dgm:spPr/>
      <dgm:t>
        <a:bodyPr/>
        <a:lstStyle/>
        <a:p>
          <a:endParaRPr lang="en-US"/>
        </a:p>
      </dgm:t>
    </dgm:pt>
    <dgm:pt modelId="{91EC24A4-6EF3-4A15-AFF7-BB4054FA7B6D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ru-RU" dirty="0">
              <a:latin typeface="Times New Roman"/>
              <a:cs typeface="Times New Roman"/>
            </a:rPr>
            <a:t>Программа гастротура включает:</a:t>
          </a:r>
          <a:endParaRPr lang="en-US" dirty="0">
            <a:latin typeface="Times New Roman"/>
            <a:cs typeface="Times New Roman"/>
          </a:endParaRPr>
        </a:p>
      </dgm:t>
    </dgm:pt>
    <dgm:pt modelId="{CC284F94-7BEF-41CA-BD57-DB3D7CA9572B}" type="parTrans" cxnId="{9F8E8E52-C877-4FF9-B3BF-14509FA690F0}">
      <dgm:prSet/>
      <dgm:spPr/>
      <dgm:t>
        <a:bodyPr/>
        <a:lstStyle/>
        <a:p>
          <a:endParaRPr lang="en-US"/>
        </a:p>
      </dgm:t>
    </dgm:pt>
    <dgm:pt modelId="{23DED265-88B4-4D50-AA47-1BFCEF0CEA1C}" type="sibTrans" cxnId="{9F8E8E52-C877-4FF9-B3BF-14509FA690F0}">
      <dgm:prSet/>
      <dgm:spPr/>
      <dgm:t>
        <a:bodyPr/>
        <a:lstStyle/>
        <a:p>
          <a:endParaRPr lang="en-US"/>
        </a:p>
      </dgm:t>
    </dgm:pt>
    <dgm:pt modelId="{5D61676E-0B6E-4803-8CC8-5E1D221DE71C}">
      <dgm:prSet/>
      <dgm:spPr/>
      <dgm:t>
        <a:bodyPr/>
        <a:lstStyle/>
        <a:p>
          <a:pPr>
            <a:lnSpc>
              <a:spcPct val="100000"/>
            </a:lnSpc>
          </a:pPr>
          <a:r>
            <a:rPr lang="ru-RU">
              <a:latin typeface="Times New Roman"/>
              <a:cs typeface="Times New Roman"/>
            </a:rPr>
            <a:t>Дегустации в ресторанах национальной кухни</a:t>
          </a:r>
          <a:endParaRPr lang="en-US">
            <a:latin typeface="Times New Roman"/>
            <a:cs typeface="Times New Roman"/>
          </a:endParaRPr>
        </a:p>
      </dgm:t>
    </dgm:pt>
    <dgm:pt modelId="{66D57903-F27B-42C0-8808-D8BE1EF03B6B}" type="parTrans" cxnId="{29902D9D-51D2-45F8-A787-965924685ADC}">
      <dgm:prSet/>
      <dgm:spPr/>
      <dgm:t>
        <a:bodyPr/>
        <a:lstStyle/>
        <a:p>
          <a:endParaRPr lang="en-US"/>
        </a:p>
      </dgm:t>
    </dgm:pt>
    <dgm:pt modelId="{1337133D-C9B3-4F8B-9675-DA6C85806968}" type="sibTrans" cxnId="{29902D9D-51D2-45F8-A787-965924685ADC}">
      <dgm:prSet/>
      <dgm:spPr/>
      <dgm:t>
        <a:bodyPr/>
        <a:lstStyle/>
        <a:p>
          <a:endParaRPr lang="en-US"/>
        </a:p>
      </dgm:t>
    </dgm:pt>
    <dgm:pt modelId="{6ECDA10A-DA4B-42B3-8AFD-4D7190A3BCC0}">
      <dgm:prSet/>
      <dgm:spPr/>
      <dgm:t>
        <a:bodyPr/>
        <a:lstStyle/>
        <a:p>
          <a:pPr>
            <a:lnSpc>
              <a:spcPct val="100000"/>
            </a:lnSpc>
          </a:pPr>
          <a:r>
            <a:rPr lang="ru-RU">
              <a:latin typeface="Times New Roman"/>
              <a:cs typeface="Times New Roman"/>
            </a:rPr>
            <a:t>Посещение пищевых производств</a:t>
          </a:r>
          <a:endParaRPr lang="en-US">
            <a:latin typeface="Times New Roman"/>
            <a:cs typeface="Times New Roman"/>
          </a:endParaRPr>
        </a:p>
      </dgm:t>
    </dgm:pt>
    <dgm:pt modelId="{25C5D417-4D13-4296-9CEF-6F44FD01172D}" type="parTrans" cxnId="{4E8FE87D-8D00-4384-99F8-AACBA6FA2AE5}">
      <dgm:prSet/>
      <dgm:spPr/>
      <dgm:t>
        <a:bodyPr/>
        <a:lstStyle/>
        <a:p>
          <a:endParaRPr lang="en-US"/>
        </a:p>
      </dgm:t>
    </dgm:pt>
    <dgm:pt modelId="{65055D44-927C-40C0-9137-B8EB6BFA55CB}" type="sibTrans" cxnId="{4E8FE87D-8D00-4384-99F8-AACBA6FA2AE5}">
      <dgm:prSet/>
      <dgm:spPr/>
      <dgm:t>
        <a:bodyPr/>
        <a:lstStyle/>
        <a:p>
          <a:endParaRPr lang="en-US"/>
        </a:p>
      </dgm:t>
    </dgm:pt>
    <dgm:pt modelId="{69018ABA-5B68-445D-A43E-1F4FB1BC6B7E}">
      <dgm:prSet/>
      <dgm:spPr/>
      <dgm:t>
        <a:bodyPr/>
        <a:lstStyle/>
        <a:p>
          <a:pPr>
            <a:lnSpc>
              <a:spcPct val="100000"/>
            </a:lnSpc>
          </a:pPr>
          <a:r>
            <a:rPr lang="ru-RU" err="1">
              <a:latin typeface="Times New Roman"/>
              <a:cs typeface="Times New Roman"/>
            </a:rPr>
            <a:t>Гастрошопинг</a:t>
          </a:r>
          <a:r>
            <a:rPr lang="ru-RU">
              <a:latin typeface="Times New Roman"/>
              <a:cs typeface="Times New Roman"/>
            </a:rPr>
            <a:t> и кулинарные мастер-классы</a:t>
          </a:r>
          <a:endParaRPr lang="en-US">
            <a:latin typeface="Times New Roman"/>
            <a:cs typeface="Times New Roman"/>
          </a:endParaRPr>
        </a:p>
      </dgm:t>
    </dgm:pt>
    <dgm:pt modelId="{D8591B51-4AFD-4D89-933C-AA45EAC2DE29}" type="parTrans" cxnId="{EBF596BB-7B80-4D4F-A5FF-AF9C81E9B637}">
      <dgm:prSet/>
      <dgm:spPr/>
      <dgm:t>
        <a:bodyPr/>
        <a:lstStyle/>
        <a:p>
          <a:endParaRPr lang="en-US"/>
        </a:p>
      </dgm:t>
    </dgm:pt>
    <dgm:pt modelId="{F197E84A-C83B-435B-BBFE-438C05CDFD29}" type="sibTrans" cxnId="{EBF596BB-7B80-4D4F-A5FF-AF9C81E9B637}">
      <dgm:prSet/>
      <dgm:spPr/>
      <dgm:t>
        <a:bodyPr/>
        <a:lstStyle/>
        <a:p>
          <a:endParaRPr lang="en-US"/>
        </a:p>
      </dgm:t>
    </dgm:pt>
    <dgm:pt modelId="{A48EE766-8037-4DBE-ABAB-B63A0E282F0B}">
      <dgm:prSet/>
      <dgm:spPr/>
      <dgm:t>
        <a:bodyPr/>
        <a:lstStyle/>
        <a:p>
          <a:pPr>
            <a:lnSpc>
              <a:spcPct val="100000"/>
            </a:lnSpc>
          </a:pPr>
          <a:r>
            <a:rPr lang="ru-RU">
              <a:latin typeface="Times New Roman"/>
              <a:cs typeface="Times New Roman"/>
            </a:rPr>
            <a:t>Участие в профессиональных конкурсах и фестивалях</a:t>
          </a:r>
          <a:endParaRPr lang="en-US">
            <a:latin typeface="Times New Roman"/>
            <a:cs typeface="Times New Roman"/>
          </a:endParaRPr>
        </a:p>
      </dgm:t>
    </dgm:pt>
    <dgm:pt modelId="{9EFE0FDE-7AFA-4DC4-8A05-744DD717FB2F}" type="parTrans" cxnId="{027FA3C5-3C2F-47E4-8B14-329B45ABB2DD}">
      <dgm:prSet/>
      <dgm:spPr/>
      <dgm:t>
        <a:bodyPr/>
        <a:lstStyle/>
        <a:p>
          <a:endParaRPr lang="en-US"/>
        </a:p>
      </dgm:t>
    </dgm:pt>
    <dgm:pt modelId="{E5313313-3C51-407A-92F8-625EBD75CCE0}" type="sibTrans" cxnId="{027FA3C5-3C2F-47E4-8B14-329B45ABB2DD}">
      <dgm:prSet/>
      <dgm:spPr/>
      <dgm:t>
        <a:bodyPr/>
        <a:lstStyle/>
        <a:p>
          <a:endParaRPr lang="en-US"/>
        </a:p>
      </dgm:t>
    </dgm:pt>
    <dgm:pt modelId="{A0EB8D45-D34E-4466-B703-8F8624201A4D}">
      <dgm:prSet/>
      <dgm:spPr/>
      <dgm:t>
        <a:bodyPr/>
        <a:lstStyle/>
        <a:p>
          <a:pPr>
            <a:lnSpc>
              <a:spcPct val="100000"/>
            </a:lnSpc>
          </a:pPr>
          <a:r>
            <a:rPr lang="ru-RU">
              <a:latin typeface="Times New Roman"/>
              <a:cs typeface="Times New Roman"/>
            </a:rPr>
            <a:t>Знакомство с местными гастрономическими экспертами</a:t>
          </a:r>
          <a:endParaRPr lang="en-US">
            <a:latin typeface="Times New Roman"/>
            <a:cs typeface="Times New Roman"/>
          </a:endParaRPr>
        </a:p>
      </dgm:t>
    </dgm:pt>
    <dgm:pt modelId="{3E691523-60CE-4B47-A1E9-8EA3FB63E856}" type="parTrans" cxnId="{91A058F0-3EA6-4AB8-9317-DBFF29D27906}">
      <dgm:prSet/>
      <dgm:spPr/>
      <dgm:t>
        <a:bodyPr/>
        <a:lstStyle/>
        <a:p>
          <a:endParaRPr lang="en-US"/>
        </a:p>
      </dgm:t>
    </dgm:pt>
    <dgm:pt modelId="{37B450A1-3248-4B33-B759-99650B48484D}" type="sibTrans" cxnId="{91A058F0-3EA6-4AB8-9317-DBFF29D27906}">
      <dgm:prSet/>
      <dgm:spPr/>
      <dgm:t>
        <a:bodyPr/>
        <a:lstStyle/>
        <a:p>
          <a:endParaRPr lang="en-US"/>
        </a:p>
      </dgm:t>
    </dgm:pt>
    <dgm:pt modelId="{F60BAE1A-0846-4860-AF54-B0D5C06C024F}">
      <dgm:prSet/>
      <dgm:spPr/>
      <dgm:t>
        <a:bodyPr/>
        <a:lstStyle/>
        <a:p>
          <a:pPr>
            <a:lnSpc>
              <a:spcPct val="100000"/>
            </a:lnSpc>
          </a:pPr>
          <a:r>
            <a:rPr lang="ru-RU" err="1">
              <a:latin typeface="Times New Roman"/>
              <a:cs typeface="Times New Roman"/>
            </a:rPr>
            <a:t>Гастротур</a:t>
          </a:r>
          <a:r>
            <a:rPr lang="ru-RU">
              <a:latin typeface="Times New Roman"/>
              <a:cs typeface="Times New Roman"/>
            </a:rPr>
            <a:t> представляет собой комплексный культурно-кулинарный опыт, выходящий за рамки простой дегустации блюд.</a:t>
          </a:r>
          <a:endParaRPr lang="en-US">
            <a:latin typeface="Times New Roman"/>
            <a:cs typeface="Times New Roman"/>
          </a:endParaRPr>
        </a:p>
      </dgm:t>
    </dgm:pt>
    <dgm:pt modelId="{119F89AE-F93B-4F72-A6F4-5759C90FCB66}" type="parTrans" cxnId="{0A1EA292-FA89-4959-9E91-0D8DE3585213}">
      <dgm:prSet/>
      <dgm:spPr/>
      <dgm:t>
        <a:bodyPr/>
        <a:lstStyle/>
        <a:p>
          <a:endParaRPr lang="en-US"/>
        </a:p>
      </dgm:t>
    </dgm:pt>
    <dgm:pt modelId="{B26EF940-F4D6-4B9A-9373-244ADAEBBCBB}" type="sibTrans" cxnId="{0A1EA292-FA89-4959-9E91-0D8DE3585213}">
      <dgm:prSet/>
      <dgm:spPr/>
      <dgm:t>
        <a:bodyPr/>
        <a:lstStyle/>
        <a:p>
          <a:endParaRPr lang="en-US"/>
        </a:p>
      </dgm:t>
    </dgm:pt>
    <dgm:pt modelId="{4DA962C5-66CC-4536-9FB8-462CBA89DC7B}" type="pres">
      <dgm:prSet presAssocID="{B4D87A60-0923-4C13-BA45-0CE189AEB5EE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35B8AB8-ABC9-49FC-B3F9-AACC2E64B51E}" type="pres">
      <dgm:prSet presAssocID="{8DE0EB2D-3F53-4FEB-BF66-B69888436943}" presName="compNode" presStyleCnt="0"/>
      <dgm:spPr/>
    </dgm:pt>
    <dgm:pt modelId="{FB601A48-8427-46C0-B263-50F90BEB16A6}" type="pres">
      <dgm:prSet presAssocID="{8DE0EB2D-3F53-4FEB-BF66-B69888436943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 descr="Шеф-повар"/>
        </a:ext>
      </dgm:extLst>
    </dgm:pt>
    <dgm:pt modelId="{53713D7F-901A-44CA-AEBD-147B0D4660E2}" type="pres">
      <dgm:prSet presAssocID="{8DE0EB2D-3F53-4FEB-BF66-B69888436943}" presName="iconSpace" presStyleCnt="0"/>
      <dgm:spPr/>
    </dgm:pt>
    <dgm:pt modelId="{F8F0D85A-D8F6-491F-99BC-5DB1B727232E}" type="pres">
      <dgm:prSet presAssocID="{8DE0EB2D-3F53-4FEB-BF66-B69888436943}" presName="parTx" presStyleLbl="revTx" presStyleIdx="0" presStyleCnt="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888328F5-C2B8-4ABA-BF6C-135F56E67D81}" type="pres">
      <dgm:prSet presAssocID="{8DE0EB2D-3F53-4FEB-BF66-B69888436943}" presName="txSpace" presStyleCnt="0"/>
      <dgm:spPr/>
    </dgm:pt>
    <dgm:pt modelId="{DBC12E84-8EBF-487B-8BB1-8FE071ECB195}" type="pres">
      <dgm:prSet presAssocID="{8DE0EB2D-3F53-4FEB-BF66-B69888436943}" presName="desTx" presStyleLbl="revTx" presStyleIdx="1" presStyleCnt="4">
        <dgm:presLayoutVars/>
      </dgm:prSet>
      <dgm:spPr/>
      <dgm:t>
        <a:bodyPr/>
        <a:lstStyle/>
        <a:p>
          <a:endParaRPr lang="ru-RU"/>
        </a:p>
      </dgm:t>
    </dgm:pt>
    <dgm:pt modelId="{361FE745-2EE9-49FD-BDD4-3A5018083648}" type="pres">
      <dgm:prSet presAssocID="{2E0CA35B-141B-433D-BC0B-2637AD685893}" presName="sibTrans" presStyleCnt="0"/>
      <dgm:spPr/>
    </dgm:pt>
    <dgm:pt modelId="{467AF4D3-5958-43B6-9F64-F99C56C4CB33}" type="pres">
      <dgm:prSet presAssocID="{91EC24A4-6EF3-4A15-AFF7-BB4054FA7B6D}" presName="compNode" presStyleCnt="0"/>
      <dgm:spPr/>
    </dgm:pt>
    <dgm:pt modelId="{614F25CC-F5FA-4BF0-8D0E-AF58109868D0}" type="pres">
      <dgm:prSet presAssocID="{91EC24A4-6EF3-4A15-AFF7-BB4054FA7B6D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 descr="Книги"/>
        </a:ext>
      </dgm:extLst>
    </dgm:pt>
    <dgm:pt modelId="{3C06F28E-498F-4E30-8B40-97306F17E0C8}" type="pres">
      <dgm:prSet presAssocID="{91EC24A4-6EF3-4A15-AFF7-BB4054FA7B6D}" presName="iconSpace" presStyleCnt="0"/>
      <dgm:spPr/>
    </dgm:pt>
    <dgm:pt modelId="{D2ABFF6C-F486-460F-BAC6-F71CCF6ECA37}" type="pres">
      <dgm:prSet presAssocID="{91EC24A4-6EF3-4A15-AFF7-BB4054FA7B6D}" presName="parTx" presStyleLbl="revTx" presStyleIdx="2" presStyleCnt="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71B613E5-6A77-42AA-8453-D4D5CE3AA417}" type="pres">
      <dgm:prSet presAssocID="{91EC24A4-6EF3-4A15-AFF7-BB4054FA7B6D}" presName="txSpace" presStyleCnt="0"/>
      <dgm:spPr/>
    </dgm:pt>
    <dgm:pt modelId="{74A6F005-98E7-4093-ADEC-EA3AFF4CF701}" type="pres">
      <dgm:prSet presAssocID="{91EC24A4-6EF3-4A15-AFF7-BB4054FA7B6D}" presName="desTx" presStyleLbl="revTx" presStyleIdx="3" presStyleCnt="4">
        <dgm:presLayoutVars/>
      </dgm:prSet>
      <dgm:spPr/>
      <dgm:t>
        <a:bodyPr/>
        <a:lstStyle/>
        <a:p>
          <a:endParaRPr lang="ru-RU"/>
        </a:p>
      </dgm:t>
    </dgm:pt>
  </dgm:ptLst>
  <dgm:cxnLst>
    <dgm:cxn modelId="{3F75757C-FEEF-4775-ACA7-5F5FFFBAB979}" type="presOf" srcId="{CF4287FE-07F3-4CC9-A46B-21DD61BD109A}" destId="{DBC12E84-8EBF-487B-8BB1-8FE071ECB195}" srcOrd="0" destOrd="0" presId="urn:microsoft.com/office/officeart/2018/5/layout/CenteredIconLabelDescriptionList"/>
    <dgm:cxn modelId="{4E8FE87D-8D00-4384-99F8-AACBA6FA2AE5}" srcId="{91EC24A4-6EF3-4A15-AFF7-BB4054FA7B6D}" destId="{6ECDA10A-DA4B-42B3-8AFD-4D7190A3BCC0}" srcOrd="1" destOrd="0" parTransId="{25C5D417-4D13-4296-9CEF-6F44FD01172D}" sibTransId="{65055D44-927C-40C0-9137-B8EB6BFA55CB}"/>
    <dgm:cxn modelId="{E181F3BA-591D-4BF7-ACFA-773C58137C8F}" srcId="{8DE0EB2D-3F53-4FEB-BF66-B69888436943}" destId="{FF96DD4C-CB75-41A7-8824-CB3978698258}" srcOrd="4" destOrd="0" parTransId="{49727445-D6F3-4BFD-AE9F-8BF37D400026}" sibTransId="{3273B687-A6C1-4080-BA5E-54FB4277E261}"/>
    <dgm:cxn modelId="{9F8E8E52-C877-4FF9-B3BF-14509FA690F0}" srcId="{B4D87A60-0923-4C13-BA45-0CE189AEB5EE}" destId="{91EC24A4-6EF3-4A15-AFF7-BB4054FA7B6D}" srcOrd="1" destOrd="0" parTransId="{CC284F94-7BEF-41CA-BD57-DB3D7CA9572B}" sibTransId="{23DED265-88B4-4D50-AA47-1BFCEF0CEA1C}"/>
    <dgm:cxn modelId="{29902D9D-51D2-45F8-A787-965924685ADC}" srcId="{91EC24A4-6EF3-4A15-AFF7-BB4054FA7B6D}" destId="{5D61676E-0B6E-4803-8CC8-5E1D221DE71C}" srcOrd="0" destOrd="0" parTransId="{66D57903-F27B-42C0-8808-D8BE1EF03B6B}" sibTransId="{1337133D-C9B3-4F8B-9675-DA6C85806968}"/>
    <dgm:cxn modelId="{78CF4DBC-1F5A-4FFB-B71D-3FFAD1BB5433}" type="presOf" srcId="{91EC24A4-6EF3-4A15-AFF7-BB4054FA7B6D}" destId="{D2ABFF6C-F486-460F-BAC6-F71CCF6ECA37}" srcOrd="0" destOrd="0" presId="urn:microsoft.com/office/officeart/2018/5/layout/CenteredIconLabelDescriptionList"/>
    <dgm:cxn modelId="{10B5E7B2-326D-42AD-87D3-0774ECA17A33}" srcId="{8DE0EB2D-3F53-4FEB-BF66-B69888436943}" destId="{C6ECB656-6128-40FD-B914-D6E693878BD4}" srcOrd="1" destOrd="0" parTransId="{000823F9-2E33-404C-8AB6-20EAC8F14ABB}" sibTransId="{521C92AA-6AF5-43AB-857D-F60003545A3A}"/>
    <dgm:cxn modelId="{CBEA8732-E576-43D9-B682-8CAB664288FF}" type="presOf" srcId="{B4D87A60-0923-4C13-BA45-0CE189AEB5EE}" destId="{4DA962C5-66CC-4536-9FB8-462CBA89DC7B}" srcOrd="0" destOrd="0" presId="urn:microsoft.com/office/officeart/2018/5/layout/CenteredIconLabelDescriptionList"/>
    <dgm:cxn modelId="{1D87C0B6-0BAA-4655-9BC2-75DF1F1292FB}" type="presOf" srcId="{8B8F45A4-240E-4916-B6C0-AE56968DF7D6}" destId="{DBC12E84-8EBF-487B-8BB1-8FE071ECB195}" srcOrd="0" destOrd="6" presId="urn:microsoft.com/office/officeart/2018/5/layout/CenteredIconLabelDescriptionList"/>
    <dgm:cxn modelId="{91122720-9A92-4A41-9F66-1FC0C2D132DA}" type="presOf" srcId="{A0EB8D45-D34E-4466-B703-8F8624201A4D}" destId="{74A6F005-98E7-4093-ADEC-EA3AFF4CF701}" srcOrd="0" destOrd="4" presId="urn:microsoft.com/office/officeart/2018/5/layout/CenteredIconLabelDescriptionList"/>
    <dgm:cxn modelId="{0C21BA6C-7596-44DE-9693-89B7DF05E054}" srcId="{8DE0EB2D-3F53-4FEB-BF66-B69888436943}" destId="{A8F96EDF-FF2C-4707-9C8F-340C1F2DF92E}" srcOrd="5" destOrd="0" parTransId="{DC4546BC-962E-49AB-864D-43E7C38A5008}" sibTransId="{ECA8C238-06F6-4957-8A76-CAD180C6B10E}"/>
    <dgm:cxn modelId="{52A12F51-4612-496B-97E9-D10691F7C50B}" type="presOf" srcId="{A48EE766-8037-4DBE-ABAB-B63A0E282F0B}" destId="{74A6F005-98E7-4093-ADEC-EA3AFF4CF701}" srcOrd="0" destOrd="3" presId="urn:microsoft.com/office/officeart/2018/5/layout/CenteredIconLabelDescriptionList"/>
    <dgm:cxn modelId="{40023A8A-5207-4344-8D29-9D763807A8A7}" type="presOf" srcId="{8DE0EB2D-3F53-4FEB-BF66-B69888436943}" destId="{F8F0D85A-D8F6-491F-99BC-5DB1B727232E}" srcOrd="0" destOrd="0" presId="urn:microsoft.com/office/officeart/2018/5/layout/CenteredIconLabelDescriptionList"/>
    <dgm:cxn modelId="{0F77A510-1E57-4B3D-B049-C0FC76C04BBF}" type="presOf" srcId="{C6ECB656-6128-40FD-B914-D6E693878BD4}" destId="{DBC12E84-8EBF-487B-8BB1-8FE071ECB195}" srcOrd="0" destOrd="1" presId="urn:microsoft.com/office/officeart/2018/5/layout/CenteredIconLabelDescriptionList"/>
    <dgm:cxn modelId="{8402698C-962C-497C-9CAB-F59551E28C47}" srcId="{B4D87A60-0923-4C13-BA45-0CE189AEB5EE}" destId="{8DE0EB2D-3F53-4FEB-BF66-B69888436943}" srcOrd="0" destOrd="0" parTransId="{799E22F9-F52B-4C80-A86F-2F025B8E2E65}" sibTransId="{2E0CA35B-141B-433D-BC0B-2637AD685893}"/>
    <dgm:cxn modelId="{50503D39-FD7A-45AE-99BA-085539ECB1F4}" type="presOf" srcId="{F60BAE1A-0846-4860-AF54-B0D5C06C024F}" destId="{74A6F005-98E7-4093-ADEC-EA3AFF4CF701}" srcOrd="0" destOrd="5" presId="urn:microsoft.com/office/officeart/2018/5/layout/CenteredIconLabelDescriptionList"/>
    <dgm:cxn modelId="{027FA3C5-3C2F-47E4-8B14-329B45ABB2DD}" srcId="{91EC24A4-6EF3-4A15-AFF7-BB4054FA7B6D}" destId="{A48EE766-8037-4DBE-ABAB-B63A0E282F0B}" srcOrd="3" destOrd="0" parTransId="{9EFE0FDE-7AFA-4DC4-8A05-744DD717FB2F}" sibTransId="{E5313313-3C51-407A-92F8-625EBD75CCE0}"/>
    <dgm:cxn modelId="{92BBDF5A-646D-40E6-9A57-4A8A8A060869}" srcId="{8DE0EB2D-3F53-4FEB-BF66-B69888436943}" destId="{8B8F45A4-240E-4916-B6C0-AE56968DF7D6}" srcOrd="6" destOrd="0" parTransId="{AA4C9A1B-CB94-4731-B9FE-A12E3847E72B}" sibTransId="{0A0E3C15-40B1-46C4-BBB1-5035978C4281}"/>
    <dgm:cxn modelId="{DB4BE4EE-41B7-471B-A8A6-B460CEA55611}" srcId="{8DE0EB2D-3F53-4FEB-BF66-B69888436943}" destId="{2951BA08-E3C4-48EE-A1DC-83E376359524}" srcOrd="3" destOrd="0" parTransId="{61816B81-82DE-4D11-8186-273B39F40BB6}" sibTransId="{B89F2874-A141-4ED9-A1D9-FF43FA9EE220}"/>
    <dgm:cxn modelId="{5CC5ACCD-7E94-4862-A804-0E29AC3D6499}" type="presOf" srcId="{FF96DD4C-CB75-41A7-8824-CB3978698258}" destId="{DBC12E84-8EBF-487B-8BB1-8FE071ECB195}" srcOrd="0" destOrd="4" presId="urn:microsoft.com/office/officeart/2018/5/layout/CenteredIconLabelDescriptionList"/>
    <dgm:cxn modelId="{BA279E13-6076-416B-AA5B-3399415EF71A}" type="presOf" srcId="{69018ABA-5B68-445D-A43E-1F4FB1BC6B7E}" destId="{74A6F005-98E7-4093-ADEC-EA3AFF4CF701}" srcOrd="0" destOrd="2" presId="urn:microsoft.com/office/officeart/2018/5/layout/CenteredIconLabelDescriptionList"/>
    <dgm:cxn modelId="{0A9D8C44-17B4-4C23-B0E7-98648BD3039C}" srcId="{8DE0EB2D-3F53-4FEB-BF66-B69888436943}" destId="{1B2EF0EA-A810-4FDF-821E-FD1685CF8A67}" srcOrd="2" destOrd="0" parTransId="{60622101-6046-4A46-90DE-702F90EFB0EA}" sibTransId="{A7E0F593-B733-400E-99C9-E62B1DF63DDC}"/>
    <dgm:cxn modelId="{4661E410-B3B7-46F3-8C6F-8B38B467130B}" type="presOf" srcId="{A8F96EDF-FF2C-4707-9C8F-340C1F2DF92E}" destId="{DBC12E84-8EBF-487B-8BB1-8FE071ECB195}" srcOrd="0" destOrd="5" presId="urn:microsoft.com/office/officeart/2018/5/layout/CenteredIconLabelDescriptionList"/>
    <dgm:cxn modelId="{B2E0DC69-1C1E-4399-BB25-1DC82D3D5825}" srcId="{8DE0EB2D-3F53-4FEB-BF66-B69888436943}" destId="{CF4287FE-07F3-4CC9-A46B-21DD61BD109A}" srcOrd="0" destOrd="0" parTransId="{AA151049-31B1-47BE-9AED-C79E9BD80D2E}" sibTransId="{B46B9E44-0A91-4F98-9504-8D3382C804B3}"/>
    <dgm:cxn modelId="{0A1EA292-FA89-4959-9E91-0D8DE3585213}" srcId="{91EC24A4-6EF3-4A15-AFF7-BB4054FA7B6D}" destId="{F60BAE1A-0846-4860-AF54-B0D5C06C024F}" srcOrd="5" destOrd="0" parTransId="{119F89AE-F93B-4F72-A6F4-5759C90FCB66}" sibTransId="{B26EF940-F4D6-4B9A-9373-244ADAEBBCBB}"/>
    <dgm:cxn modelId="{207659BB-4E21-40A1-87A8-0791D74EDEF6}" type="presOf" srcId="{5D61676E-0B6E-4803-8CC8-5E1D221DE71C}" destId="{74A6F005-98E7-4093-ADEC-EA3AFF4CF701}" srcOrd="0" destOrd="0" presId="urn:microsoft.com/office/officeart/2018/5/layout/CenteredIconLabelDescriptionList"/>
    <dgm:cxn modelId="{8594DB53-3554-4C14-A478-741634D24D7C}" type="presOf" srcId="{1B2EF0EA-A810-4FDF-821E-FD1685CF8A67}" destId="{DBC12E84-8EBF-487B-8BB1-8FE071ECB195}" srcOrd="0" destOrd="2" presId="urn:microsoft.com/office/officeart/2018/5/layout/CenteredIconLabelDescriptionList"/>
    <dgm:cxn modelId="{7F3D6677-88F5-4E5C-BC37-C93059793537}" type="presOf" srcId="{2951BA08-E3C4-48EE-A1DC-83E376359524}" destId="{DBC12E84-8EBF-487B-8BB1-8FE071ECB195}" srcOrd="0" destOrd="3" presId="urn:microsoft.com/office/officeart/2018/5/layout/CenteredIconLabelDescriptionList"/>
    <dgm:cxn modelId="{EBF596BB-7B80-4D4F-A5FF-AF9C81E9B637}" srcId="{91EC24A4-6EF3-4A15-AFF7-BB4054FA7B6D}" destId="{69018ABA-5B68-445D-A43E-1F4FB1BC6B7E}" srcOrd="2" destOrd="0" parTransId="{D8591B51-4AFD-4D89-933C-AA45EAC2DE29}" sibTransId="{F197E84A-C83B-435B-BBFE-438C05CDFD29}"/>
    <dgm:cxn modelId="{91A058F0-3EA6-4AB8-9317-DBFF29D27906}" srcId="{91EC24A4-6EF3-4A15-AFF7-BB4054FA7B6D}" destId="{A0EB8D45-D34E-4466-B703-8F8624201A4D}" srcOrd="4" destOrd="0" parTransId="{3E691523-60CE-4B47-A1E9-8EA3FB63E856}" sibTransId="{37B450A1-3248-4B33-B759-99650B48484D}"/>
    <dgm:cxn modelId="{E6D0A67E-BAA9-4259-88F4-28FE0DD5FAFF}" type="presOf" srcId="{6ECDA10A-DA4B-42B3-8AFD-4D7190A3BCC0}" destId="{74A6F005-98E7-4093-ADEC-EA3AFF4CF701}" srcOrd="0" destOrd="1" presId="urn:microsoft.com/office/officeart/2018/5/layout/CenteredIconLabelDescriptionList"/>
    <dgm:cxn modelId="{F19DA401-42BE-4379-82AD-302FE79FCB40}" type="presParOf" srcId="{4DA962C5-66CC-4536-9FB8-462CBA89DC7B}" destId="{635B8AB8-ABC9-49FC-B3F9-AACC2E64B51E}" srcOrd="0" destOrd="0" presId="urn:microsoft.com/office/officeart/2018/5/layout/CenteredIconLabelDescriptionList"/>
    <dgm:cxn modelId="{1DE1E09E-05DD-4092-8C26-FC7AAC820E8C}" type="presParOf" srcId="{635B8AB8-ABC9-49FC-B3F9-AACC2E64B51E}" destId="{FB601A48-8427-46C0-B263-50F90BEB16A6}" srcOrd="0" destOrd="0" presId="urn:microsoft.com/office/officeart/2018/5/layout/CenteredIconLabelDescriptionList"/>
    <dgm:cxn modelId="{0D6044C8-78C9-4A03-B281-E204F318AD90}" type="presParOf" srcId="{635B8AB8-ABC9-49FC-B3F9-AACC2E64B51E}" destId="{53713D7F-901A-44CA-AEBD-147B0D4660E2}" srcOrd="1" destOrd="0" presId="urn:microsoft.com/office/officeart/2018/5/layout/CenteredIconLabelDescriptionList"/>
    <dgm:cxn modelId="{A88C13DE-CD17-4295-893E-7E9272074D7D}" type="presParOf" srcId="{635B8AB8-ABC9-49FC-B3F9-AACC2E64B51E}" destId="{F8F0D85A-D8F6-491F-99BC-5DB1B727232E}" srcOrd="2" destOrd="0" presId="urn:microsoft.com/office/officeart/2018/5/layout/CenteredIconLabelDescriptionList"/>
    <dgm:cxn modelId="{C5A0679F-2430-4BF8-A25E-95D7F3BBB1BF}" type="presParOf" srcId="{635B8AB8-ABC9-49FC-B3F9-AACC2E64B51E}" destId="{888328F5-C2B8-4ABA-BF6C-135F56E67D81}" srcOrd="3" destOrd="0" presId="urn:microsoft.com/office/officeart/2018/5/layout/CenteredIconLabelDescriptionList"/>
    <dgm:cxn modelId="{B6A6F17C-6A9B-4379-821E-8D0D43640627}" type="presParOf" srcId="{635B8AB8-ABC9-49FC-B3F9-AACC2E64B51E}" destId="{DBC12E84-8EBF-487B-8BB1-8FE071ECB195}" srcOrd="4" destOrd="0" presId="urn:microsoft.com/office/officeart/2018/5/layout/CenteredIconLabelDescriptionList"/>
    <dgm:cxn modelId="{BA13F644-4715-46D3-B353-3A10CE80971A}" type="presParOf" srcId="{4DA962C5-66CC-4536-9FB8-462CBA89DC7B}" destId="{361FE745-2EE9-49FD-BDD4-3A5018083648}" srcOrd="1" destOrd="0" presId="urn:microsoft.com/office/officeart/2018/5/layout/CenteredIconLabelDescriptionList"/>
    <dgm:cxn modelId="{77B20A26-8FAB-4E3B-A1E1-79D00187B697}" type="presParOf" srcId="{4DA962C5-66CC-4536-9FB8-462CBA89DC7B}" destId="{467AF4D3-5958-43B6-9F64-F99C56C4CB33}" srcOrd="2" destOrd="0" presId="urn:microsoft.com/office/officeart/2018/5/layout/CenteredIconLabelDescriptionList"/>
    <dgm:cxn modelId="{3DD9EFFC-5570-4A01-AB62-5F61075E9E62}" type="presParOf" srcId="{467AF4D3-5958-43B6-9F64-F99C56C4CB33}" destId="{614F25CC-F5FA-4BF0-8D0E-AF58109868D0}" srcOrd="0" destOrd="0" presId="urn:microsoft.com/office/officeart/2018/5/layout/CenteredIconLabelDescriptionList"/>
    <dgm:cxn modelId="{91DE2692-F5C9-42EB-BA2E-951CD6ECAD3A}" type="presParOf" srcId="{467AF4D3-5958-43B6-9F64-F99C56C4CB33}" destId="{3C06F28E-498F-4E30-8B40-97306F17E0C8}" srcOrd="1" destOrd="0" presId="urn:microsoft.com/office/officeart/2018/5/layout/CenteredIconLabelDescriptionList"/>
    <dgm:cxn modelId="{1EEA3963-4AED-4942-B4A4-D4747C5DB022}" type="presParOf" srcId="{467AF4D3-5958-43B6-9F64-F99C56C4CB33}" destId="{D2ABFF6C-F486-460F-BAC6-F71CCF6ECA37}" srcOrd="2" destOrd="0" presId="urn:microsoft.com/office/officeart/2018/5/layout/CenteredIconLabelDescriptionList"/>
    <dgm:cxn modelId="{9003EC68-E55A-48EA-9283-D512D64B7CAD}" type="presParOf" srcId="{467AF4D3-5958-43B6-9F64-F99C56C4CB33}" destId="{71B613E5-6A77-42AA-8453-D4D5CE3AA417}" srcOrd="3" destOrd="0" presId="urn:microsoft.com/office/officeart/2018/5/layout/CenteredIconLabelDescriptionList"/>
    <dgm:cxn modelId="{02009660-C4BC-4C6F-92FF-FD36FDF9BC6E}" type="presParOf" srcId="{467AF4D3-5958-43B6-9F64-F99C56C4CB33}" destId="{74A6F005-98E7-4093-ADEC-EA3AFF4CF701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E438A5D-338B-4C9E-ADC9-8013B767C04C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60B9CC9-E36C-48B4-BE41-9135EBA2395C}">
      <dgm:prSet/>
      <dgm:spPr/>
      <dgm:t>
        <a:bodyPr/>
        <a:lstStyle/>
        <a:p>
          <a:r>
            <a:rPr lang="ru-RU">
              <a:latin typeface="Times New Roman"/>
              <a:cs typeface="Times New Roman"/>
            </a:rPr>
            <a:t>Гастрономический туризм служит важным средством знакомства с культурой и традициями через кулинарное наследие. Особый интерес представляет дальневосточная кухня Хабаровска, богатая уникальными продуктами - морепродуктами, дичью и таёжными ягодами, чей потенциал пока раскрыт недостаточно.</a:t>
          </a:r>
          <a:endParaRPr lang="en-US">
            <a:latin typeface="Times New Roman"/>
            <a:cs typeface="Times New Roman"/>
          </a:endParaRPr>
        </a:p>
      </dgm:t>
    </dgm:pt>
    <dgm:pt modelId="{EAEB3361-B1C4-4AC4-8968-8123A790C607}" type="parTrans" cxnId="{BB999591-80F8-4EAD-86CB-5025AE94233F}">
      <dgm:prSet/>
      <dgm:spPr/>
      <dgm:t>
        <a:bodyPr/>
        <a:lstStyle/>
        <a:p>
          <a:endParaRPr lang="en-US"/>
        </a:p>
      </dgm:t>
    </dgm:pt>
    <dgm:pt modelId="{1B055618-B536-4F91-B9E9-4E3E90C6FE74}" type="sibTrans" cxnId="{BB999591-80F8-4EAD-86CB-5025AE94233F}">
      <dgm:prSet/>
      <dgm:spPr/>
      <dgm:t>
        <a:bodyPr/>
        <a:lstStyle/>
        <a:p>
          <a:endParaRPr lang="en-US"/>
        </a:p>
      </dgm:t>
    </dgm:pt>
    <dgm:pt modelId="{2B05850C-A695-4CAC-A56C-A0F7C243D615}">
      <dgm:prSet/>
      <dgm:spPr/>
      <dgm:t>
        <a:bodyPr/>
        <a:lstStyle/>
        <a:p>
          <a:r>
            <a:rPr lang="ru-RU">
              <a:latin typeface="Times New Roman"/>
              <a:cs typeface="Times New Roman"/>
            </a:rPr>
            <a:t>Проведённый опрос подтвердил высокий интерес к гастрономическому туризму в регионе. Большинство респондентов выразили желание познакомиться с аутентичной дальневосточной кухней, что свидетельствует о перспективности этого направления.</a:t>
          </a:r>
          <a:endParaRPr lang="en-US">
            <a:latin typeface="Times New Roman"/>
            <a:cs typeface="Times New Roman"/>
          </a:endParaRPr>
        </a:p>
      </dgm:t>
    </dgm:pt>
    <dgm:pt modelId="{B39A1F1C-2214-4C8A-88B2-7AAAC67E4E34}" type="parTrans" cxnId="{A75BCEF3-EA89-435D-927C-C3BB38437ED6}">
      <dgm:prSet/>
      <dgm:spPr/>
      <dgm:t>
        <a:bodyPr/>
        <a:lstStyle/>
        <a:p>
          <a:endParaRPr lang="en-US"/>
        </a:p>
      </dgm:t>
    </dgm:pt>
    <dgm:pt modelId="{E629317B-EDDC-4854-9D8E-B5D3C6E3A594}" type="sibTrans" cxnId="{A75BCEF3-EA89-435D-927C-C3BB38437ED6}">
      <dgm:prSet/>
      <dgm:spPr/>
      <dgm:t>
        <a:bodyPr/>
        <a:lstStyle/>
        <a:p>
          <a:endParaRPr lang="en-US"/>
        </a:p>
      </dgm:t>
    </dgm:pt>
    <dgm:pt modelId="{D9277067-6DD1-4B12-AEAC-A65493F2FBC7}">
      <dgm:prSet/>
      <dgm:spPr/>
      <dgm:t>
        <a:bodyPr/>
        <a:lstStyle/>
        <a:p>
          <a:r>
            <a:rPr lang="ru-RU" dirty="0">
              <a:latin typeface="Times New Roman"/>
              <a:cs typeface="Times New Roman"/>
            </a:rPr>
            <a:t>Проект "Вкусный Хабаровск" включает: </a:t>
          </a:r>
          <a:r>
            <a:rPr lang="ru-RU" dirty="0" smtClean="0">
              <a:latin typeface="Times New Roman"/>
              <a:cs typeface="Times New Roman"/>
            </a:rPr>
            <a:t>разработанный </a:t>
          </a:r>
          <a:r>
            <a:rPr lang="ru-RU" dirty="0">
              <a:latin typeface="Times New Roman"/>
              <a:cs typeface="Times New Roman"/>
            </a:rPr>
            <a:t>гастрономический маршрут; </a:t>
          </a:r>
          <a:r>
            <a:rPr lang="ru-RU" dirty="0" smtClean="0">
              <a:latin typeface="Times New Roman"/>
              <a:cs typeface="Times New Roman"/>
            </a:rPr>
            <a:t>интерактивный </a:t>
          </a:r>
          <a:r>
            <a:rPr lang="ru-RU" dirty="0">
              <a:latin typeface="Times New Roman"/>
              <a:cs typeface="Times New Roman"/>
            </a:rPr>
            <a:t>навигационный сайт; </a:t>
          </a:r>
          <a:r>
            <a:rPr lang="ru-RU" dirty="0" smtClean="0">
              <a:latin typeface="Times New Roman"/>
              <a:cs typeface="Times New Roman"/>
            </a:rPr>
            <a:t>программу </a:t>
          </a:r>
          <a:r>
            <a:rPr lang="ru-RU" dirty="0">
              <a:latin typeface="Times New Roman"/>
              <a:cs typeface="Times New Roman"/>
            </a:rPr>
            <a:t>популяризации местной кухни; </a:t>
          </a:r>
          <a:r>
            <a:rPr lang="ru-RU" dirty="0" smtClean="0">
              <a:latin typeface="Times New Roman"/>
              <a:cs typeface="Times New Roman"/>
            </a:rPr>
            <a:t>перспективы </a:t>
          </a:r>
          <a:r>
            <a:rPr lang="ru-RU" dirty="0">
              <a:latin typeface="Times New Roman"/>
              <a:cs typeface="Times New Roman"/>
            </a:rPr>
            <a:t>развития.</a:t>
          </a:r>
          <a:endParaRPr lang="en-US" dirty="0">
            <a:latin typeface="Times New Roman"/>
            <a:cs typeface="Times New Roman"/>
          </a:endParaRPr>
        </a:p>
      </dgm:t>
    </dgm:pt>
    <dgm:pt modelId="{CDC2B445-74E0-49CE-AD9C-37D6904D256D}" type="parTrans" cxnId="{3B7EC256-0503-4867-932C-B99B65CEB915}">
      <dgm:prSet/>
      <dgm:spPr/>
      <dgm:t>
        <a:bodyPr/>
        <a:lstStyle/>
        <a:p>
          <a:endParaRPr lang="en-US"/>
        </a:p>
      </dgm:t>
    </dgm:pt>
    <dgm:pt modelId="{377C3110-FE5B-4A64-A1CB-8BA674C1F8F9}" type="sibTrans" cxnId="{3B7EC256-0503-4867-932C-B99B65CEB915}">
      <dgm:prSet/>
      <dgm:spPr/>
      <dgm:t>
        <a:bodyPr/>
        <a:lstStyle/>
        <a:p>
          <a:endParaRPr lang="en-US"/>
        </a:p>
      </dgm:t>
    </dgm:pt>
    <dgm:pt modelId="{A4A44E70-0AED-461E-99FA-53D93FEB81D8}">
      <dgm:prSet/>
      <dgm:spPr/>
      <dgm:t>
        <a:bodyPr/>
        <a:lstStyle/>
        <a:p>
          <a:r>
            <a:rPr lang="ru-RU" dirty="0">
              <a:latin typeface="Times New Roman"/>
              <a:cs typeface="Times New Roman"/>
            </a:rPr>
            <a:t>Проект открывает возможности для: </a:t>
          </a:r>
          <a:r>
            <a:rPr lang="ru-RU" dirty="0" smtClean="0">
              <a:latin typeface="Times New Roman"/>
              <a:cs typeface="Times New Roman"/>
            </a:rPr>
            <a:t>расширения </a:t>
          </a:r>
          <a:r>
            <a:rPr lang="ru-RU" dirty="0">
              <a:latin typeface="Times New Roman"/>
              <a:cs typeface="Times New Roman"/>
            </a:rPr>
            <a:t>туристических маршрутов; </a:t>
          </a:r>
          <a:r>
            <a:rPr lang="ru-RU" dirty="0" smtClean="0">
              <a:latin typeface="Times New Roman"/>
              <a:cs typeface="Times New Roman"/>
            </a:rPr>
            <a:t>организации </a:t>
          </a:r>
          <a:r>
            <a:rPr lang="ru-RU" dirty="0">
              <a:latin typeface="Times New Roman"/>
              <a:cs typeface="Times New Roman"/>
            </a:rPr>
            <a:t>гастрономических фестивалей; </a:t>
          </a:r>
          <a:r>
            <a:rPr lang="ru-RU" dirty="0" smtClean="0">
              <a:latin typeface="Times New Roman"/>
              <a:cs typeface="Times New Roman"/>
            </a:rPr>
            <a:t>укрепления </a:t>
          </a:r>
          <a:r>
            <a:rPr lang="ru-RU" dirty="0">
              <a:latin typeface="Times New Roman"/>
              <a:cs typeface="Times New Roman"/>
            </a:rPr>
            <a:t>региональной идентичности.</a:t>
          </a:r>
          <a:endParaRPr lang="en-US" dirty="0">
            <a:latin typeface="Times New Roman"/>
            <a:cs typeface="Times New Roman"/>
          </a:endParaRPr>
        </a:p>
      </dgm:t>
    </dgm:pt>
    <dgm:pt modelId="{7BBBADC9-20A8-462B-8508-A056BA076366}" type="parTrans" cxnId="{8626A52C-636C-4757-B8AC-8525636E6820}">
      <dgm:prSet/>
      <dgm:spPr/>
      <dgm:t>
        <a:bodyPr/>
        <a:lstStyle/>
        <a:p>
          <a:endParaRPr lang="en-US"/>
        </a:p>
      </dgm:t>
    </dgm:pt>
    <dgm:pt modelId="{7740452D-F198-4AE9-8F6F-DC7BADE5AEDC}" type="sibTrans" cxnId="{8626A52C-636C-4757-B8AC-8525636E6820}">
      <dgm:prSet/>
      <dgm:spPr/>
      <dgm:t>
        <a:bodyPr/>
        <a:lstStyle/>
        <a:p>
          <a:endParaRPr lang="en-US"/>
        </a:p>
      </dgm:t>
    </dgm:pt>
    <dgm:pt modelId="{E0DCF02C-713C-4D36-9655-7E4B3D196413}" type="pres">
      <dgm:prSet presAssocID="{2E438A5D-338B-4C9E-ADC9-8013B767C04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A0E2E0-F853-4C89-BE27-8F7B03A045FA}" type="pres">
      <dgm:prSet presAssocID="{860B9CC9-E36C-48B4-BE41-9135EBA2395C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0E2457-3A97-4DB5-944D-97FC1BA7C0E4}" type="pres">
      <dgm:prSet presAssocID="{1B055618-B536-4F91-B9E9-4E3E90C6FE74}" presName="spacer" presStyleCnt="0"/>
      <dgm:spPr/>
    </dgm:pt>
    <dgm:pt modelId="{D3D33796-FEF3-4F9F-BCB1-7EA9972B24B9}" type="pres">
      <dgm:prSet presAssocID="{2B05850C-A695-4CAC-A56C-A0F7C243D615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783CE3-4814-481E-A066-9B5F520D125C}" type="pres">
      <dgm:prSet presAssocID="{E629317B-EDDC-4854-9D8E-B5D3C6E3A594}" presName="spacer" presStyleCnt="0"/>
      <dgm:spPr/>
    </dgm:pt>
    <dgm:pt modelId="{01B62895-7634-49F6-8F5D-E4A72D4D8DAD}" type="pres">
      <dgm:prSet presAssocID="{D9277067-6DD1-4B12-AEAC-A65493F2FBC7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A05D4D-358D-47E8-9321-BB4F6086C019}" type="pres">
      <dgm:prSet presAssocID="{377C3110-FE5B-4A64-A1CB-8BA674C1F8F9}" presName="spacer" presStyleCnt="0"/>
      <dgm:spPr/>
    </dgm:pt>
    <dgm:pt modelId="{44693594-A49D-4CC4-8CD4-B63A146E3012}" type="pres">
      <dgm:prSet presAssocID="{A4A44E70-0AED-461E-99FA-53D93FEB81D8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51A454C-E085-45C3-A10D-6BB958080B5D}" type="presOf" srcId="{2B05850C-A695-4CAC-A56C-A0F7C243D615}" destId="{D3D33796-FEF3-4F9F-BCB1-7EA9972B24B9}" srcOrd="0" destOrd="0" presId="urn:microsoft.com/office/officeart/2005/8/layout/vList2"/>
    <dgm:cxn modelId="{95173DCB-5F6C-4E07-997E-932B0C40DE96}" type="presOf" srcId="{D9277067-6DD1-4B12-AEAC-A65493F2FBC7}" destId="{01B62895-7634-49F6-8F5D-E4A72D4D8DAD}" srcOrd="0" destOrd="0" presId="urn:microsoft.com/office/officeart/2005/8/layout/vList2"/>
    <dgm:cxn modelId="{9D3642C9-C19A-4334-8426-25AB721C2A74}" type="presOf" srcId="{A4A44E70-0AED-461E-99FA-53D93FEB81D8}" destId="{44693594-A49D-4CC4-8CD4-B63A146E3012}" srcOrd="0" destOrd="0" presId="urn:microsoft.com/office/officeart/2005/8/layout/vList2"/>
    <dgm:cxn modelId="{A75BCEF3-EA89-435D-927C-C3BB38437ED6}" srcId="{2E438A5D-338B-4C9E-ADC9-8013B767C04C}" destId="{2B05850C-A695-4CAC-A56C-A0F7C243D615}" srcOrd="1" destOrd="0" parTransId="{B39A1F1C-2214-4C8A-88B2-7AAAC67E4E34}" sibTransId="{E629317B-EDDC-4854-9D8E-B5D3C6E3A594}"/>
    <dgm:cxn modelId="{FCBFB3D7-881E-4283-81F3-FE25A783122E}" type="presOf" srcId="{860B9CC9-E36C-48B4-BE41-9135EBA2395C}" destId="{85A0E2E0-F853-4C89-BE27-8F7B03A045FA}" srcOrd="0" destOrd="0" presId="urn:microsoft.com/office/officeart/2005/8/layout/vList2"/>
    <dgm:cxn modelId="{76E7F0E4-F548-4694-AE3B-643C39617002}" type="presOf" srcId="{2E438A5D-338B-4C9E-ADC9-8013B767C04C}" destId="{E0DCF02C-713C-4D36-9655-7E4B3D196413}" srcOrd="0" destOrd="0" presId="urn:microsoft.com/office/officeart/2005/8/layout/vList2"/>
    <dgm:cxn modelId="{3B7EC256-0503-4867-932C-B99B65CEB915}" srcId="{2E438A5D-338B-4C9E-ADC9-8013B767C04C}" destId="{D9277067-6DD1-4B12-AEAC-A65493F2FBC7}" srcOrd="2" destOrd="0" parTransId="{CDC2B445-74E0-49CE-AD9C-37D6904D256D}" sibTransId="{377C3110-FE5B-4A64-A1CB-8BA674C1F8F9}"/>
    <dgm:cxn modelId="{BB999591-80F8-4EAD-86CB-5025AE94233F}" srcId="{2E438A5D-338B-4C9E-ADC9-8013B767C04C}" destId="{860B9CC9-E36C-48B4-BE41-9135EBA2395C}" srcOrd="0" destOrd="0" parTransId="{EAEB3361-B1C4-4AC4-8968-8123A790C607}" sibTransId="{1B055618-B536-4F91-B9E9-4E3E90C6FE74}"/>
    <dgm:cxn modelId="{8626A52C-636C-4757-B8AC-8525636E6820}" srcId="{2E438A5D-338B-4C9E-ADC9-8013B767C04C}" destId="{A4A44E70-0AED-461E-99FA-53D93FEB81D8}" srcOrd="3" destOrd="0" parTransId="{7BBBADC9-20A8-462B-8508-A056BA076366}" sibTransId="{7740452D-F198-4AE9-8F6F-DC7BADE5AEDC}"/>
    <dgm:cxn modelId="{4FD6613C-46F5-42F4-815F-2932311C3FF0}" type="presParOf" srcId="{E0DCF02C-713C-4D36-9655-7E4B3D196413}" destId="{85A0E2E0-F853-4C89-BE27-8F7B03A045FA}" srcOrd="0" destOrd="0" presId="urn:microsoft.com/office/officeart/2005/8/layout/vList2"/>
    <dgm:cxn modelId="{0BC1A07E-DCCF-4BD5-9E7D-4DE860E0569A}" type="presParOf" srcId="{E0DCF02C-713C-4D36-9655-7E4B3D196413}" destId="{D30E2457-3A97-4DB5-944D-97FC1BA7C0E4}" srcOrd="1" destOrd="0" presId="urn:microsoft.com/office/officeart/2005/8/layout/vList2"/>
    <dgm:cxn modelId="{389AAC74-38F1-40A4-8F24-421DA2EDA294}" type="presParOf" srcId="{E0DCF02C-713C-4D36-9655-7E4B3D196413}" destId="{D3D33796-FEF3-4F9F-BCB1-7EA9972B24B9}" srcOrd="2" destOrd="0" presId="urn:microsoft.com/office/officeart/2005/8/layout/vList2"/>
    <dgm:cxn modelId="{06D46831-5A1B-4D0C-8252-B894B2648782}" type="presParOf" srcId="{E0DCF02C-713C-4D36-9655-7E4B3D196413}" destId="{5A783CE3-4814-481E-A066-9B5F520D125C}" srcOrd="3" destOrd="0" presId="urn:microsoft.com/office/officeart/2005/8/layout/vList2"/>
    <dgm:cxn modelId="{41257B62-ABBE-40DD-9F3F-E341163C74F9}" type="presParOf" srcId="{E0DCF02C-713C-4D36-9655-7E4B3D196413}" destId="{01B62895-7634-49F6-8F5D-E4A72D4D8DAD}" srcOrd="4" destOrd="0" presId="urn:microsoft.com/office/officeart/2005/8/layout/vList2"/>
    <dgm:cxn modelId="{35614227-7FFF-4FF3-8B18-7198D2CAC729}" type="presParOf" srcId="{E0DCF02C-713C-4D36-9655-7E4B3D196413}" destId="{16A05D4D-358D-47E8-9321-BB4F6086C019}" srcOrd="5" destOrd="0" presId="urn:microsoft.com/office/officeart/2005/8/layout/vList2"/>
    <dgm:cxn modelId="{C2B9CB15-4F6B-4D32-B0F0-98B2344047CB}" type="presParOf" srcId="{E0DCF02C-713C-4D36-9655-7E4B3D196413}" destId="{44693594-A49D-4CC4-8CD4-B63A146E301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601A48-8427-46C0-B263-50F90BEB16A6}">
      <dsp:nvSpPr>
        <dsp:cNvPr id="0" name=""/>
        <dsp:cNvSpPr/>
      </dsp:nvSpPr>
      <dsp:spPr>
        <a:xfrm>
          <a:off x="1219309" y="664324"/>
          <a:ext cx="1312664" cy="131266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F0D85A-D8F6-491F-99BC-5DB1B727232E}">
      <dsp:nvSpPr>
        <dsp:cNvPr id="0" name=""/>
        <dsp:cNvSpPr/>
      </dsp:nvSpPr>
      <dsp:spPr>
        <a:xfrm>
          <a:off x="407" y="2214953"/>
          <a:ext cx="3750468" cy="5625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defRPr b="1"/>
          </a:pPr>
          <a:r>
            <a:rPr lang="ru-RU" sz="1900" kern="1200" dirty="0">
              <a:latin typeface="Times New Roman"/>
              <a:cs typeface="Times New Roman"/>
            </a:rPr>
            <a:t>Основные виды гастротуров:</a:t>
          </a:r>
          <a:endParaRPr lang="en-US" sz="1900" kern="1200" dirty="0">
            <a:latin typeface="Times New Roman"/>
            <a:cs typeface="Times New Roman"/>
          </a:endParaRPr>
        </a:p>
      </dsp:txBody>
      <dsp:txXfrm>
        <a:off x="407" y="2214953"/>
        <a:ext cx="3750468" cy="562570"/>
      </dsp:txXfrm>
    </dsp:sp>
    <dsp:sp modelId="{DBC12E84-8EBF-487B-8BB1-8FE071ECB195}">
      <dsp:nvSpPr>
        <dsp:cNvPr id="0" name=""/>
        <dsp:cNvSpPr/>
      </dsp:nvSpPr>
      <dsp:spPr>
        <a:xfrm>
          <a:off x="407" y="2888205"/>
          <a:ext cx="3750468" cy="33101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Times New Roman"/>
              <a:cs typeface="Times New Roman"/>
            </a:rPr>
            <a:t>Ресторанные - посещение брендовых заведений национальной кухни</a:t>
          </a:r>
          <a:endParaRPr lang="en-US" sz="1400" kern="1200">
            <a:latin typeface="Times New Roman"/>
            <a:cs typeface="Times New Roman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Times New Roman"/>
              <a:cs typeface="Times New Roman"/>
            </a:rPr>
            <a:t>Сельские - участие в сборе урожая и дегустация местных продуктов</a:t>
          </a:r>
          <a:endParaRPr lang="en-US" sz="1400" kern="1200">
            <a:latin typeface="Times New Roman"/>
            <a:cs typeface="Times New Roman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Times New Roman"/>
              <a:cs typeface="Times New Roman"/>
            </a:rPr>
            <a:t>Образовательные - кулинарные мастер-классы и обучение технологиям производства</a:t>
          </a:r>
          <a:endParaRPr lang="en-US" sz="1400" kern="1200">
            <a:latin typeface="Times New Roman"/>
            <a:cs typeface="Times New Roman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Times New Roman"/>
              <a:cs typeface="Times New Roman"/>
            </a:rPr>
            <a:t>Событийные - гастрономические фестивали и мероприятия</a:t>
          </a:r>
          <a:endParaRPr lang="en-US" sz="1400" kern="1200">
            <a:latin typeface="Times New Roman"/>
            <a:cs typeface="Times New Roman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Times New Roman"/>
              <a:cs typeface="Times New Roman"/>
            </a:rPr>
            <a:t>Экологические - знакомство с производством органических продуктов</a:t>
          </a:r>
          <a:endParaRPr lang="en-US" sz="1400" kern="1200">
            <a:latin typeface="Times New Roman"/>
            <a:cs typeface="Times New Roman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Times New Roman"/>
              <a:cs typeface="Times New Roman"/>
            </a:rPr>
            <a:t>Специализированные - тематические туры (сырные, винные и др.)</a:t>
          </a:r>
          <a:endParaRPr lang="en-US" sz="1400" kern="1200">
            <a:latin typeface="Times New Roman"/>
            <a:cs typeface="Times New Roman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Times New Roman"/>
              <a:cs typeface="Times New Roman"/>
            </a:rPr>
            <a:t>Комбинированные - сочетание нескольких направлений</a:t>
          </a:r>
          <a:endParaRPr lang="en-US" sz="1400" kern="1200">
            <a:latin typeface="Times New Roman"/>
            <a:cs typeface="Times New Roman"/>
          </a:endParaRPr>
        </a:p>
      </dsp:txBody>
      <dsp:txXfrm>
        <a:off x="407" y="2888205"/>
        <a:ext cx="3750468" cy="3310197"/>
      </dsp:txXfrm>
    </dsp:sp>
    <dsp:sp modelId="{614F25CC-F5FA-4BF0-8D0E-AF58109868D0}">
      <dsp:nvSpPr>
        <dsp:cNvPr id="0" name=""/>
        <dsp:cNvSpPr/>
      </dsp:nvSpPr>
      <dsp:spPr>
        <a:xfrm>
          <a:off x="5626110" y="664324"/>
          <a:ext cx="1312664" cy="131266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ABFF6C-F486-460F-BAC6-F71CCF6ECA37}">
      <dsp:nvSpPr>
        <dsp:cNvPr id="0" name=""/>
        <dsp:cNvSpPr/>
      </dsp:nvSpPr>
      <dsp:spPr>
        <a:xfrm>
          <a:off x="4407208" y="2214953"/>
          <a:ext cx="3750468" cy="5625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defRPr b="1"/>
          </a:pPr>
          <a:r>
            <a:rPr lang="ru-RU" sz="1900" kern="1200" dirty="0">
              <a:latin typeface="Times New Roman"/>
              <a:cs typeface="Times New Roman"/>
            </a:rPr>
            <a:t>Программа гастротура включает:</a:t>
          </a:r>
          <a:endParaRPr lang="en-US" sz="1900" kern="1200" dirty="0">
            <a:latin typeface="Times New Roman"/>
            <a:cs typeface="Times New Roman"/>
          </a:endParaRPr>
        </a:p>
      </dsp:txBody>
      <dsp:txXfrm>
        <a:off x="4407208" y="2214953"/>
        <a:ext cx="3750468" cy="562570"/>
      </dsp:txXfrm>
    </dsp:sp>
    <dsp:sp modelId="{74A6F005-98E7-4093-ADEC-EA3AFF4CF701}">
      <dsp:nvSpPr>
        <dsp:cNvPr id="0" name=""/>
        <dsp:cNvSpPr/>
      </dsp:nvSpPr>
      <dsp:spPr>
        <a:xfrm>
          <a:off x="4407208" y="2888205"/>
          <a:ext cx="3750468" cy="33101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Times New Roman"/>
              <a:cs typeface="Times New Roman"/>
            </a:rPr>
            <a:t>Дегустации в ресторанах национальной кухни</a:t>
          </a:r>
          <a:endParaRPr lang="en-US" sz="1400" kern="1200">
            <a:latin typeface="Times New Roman"/>
            <a:cs typeface="Times New Roman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Times New Roman"/>
              <a:cs typeface="Times New Roman"/>
            </a:rPr>
            <a:t>Посещение пищевых производств</a:t>
          </a:r>
          <a:endParaRPr lang="en-US" sz="1400" kern="1200">
            <a:latin typeface="Times New Roman"/>
            <a:cs typeface="Times New Roman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err="1">
              <a:latin typeface="Times New Roman"/>
              <a:cs typeface="Times New Roman"/>
            </a:rPr>
            <a:t>Гастрошопинг</a:t>
          </a:r>
          <a:r>
            <a:rPr lang="ru-RU" sz="1400" kern="1200">
              <a:latin typeface="Times New Roman"/>
              <a:cs typeface="Times New Roman"/>
            </a:rPr>
            <a:t> и кулинарные мастер-классы</a:t>
          </a:r>
          <a:endParaRPr lang="en-US" sz="1400" kern="1200">
            <a:latin typeface="Times New Roman"/>
            <a:cs typeface="Times New Roman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Times New Roman"/>
              <a:cs typeface="Times New Roman"/>
            </a:rPr>
            <a:t>Участие в профессиональных конкурсах и фестивалях</a:t>
          </a:r>
          <a:endParaRPr lang="en-US" sz="1400" kern="1200">
            <a:latin typeface="Times New Roman"/>
            <a:cs typeface="Times New Roman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Times New Roman"/>
              <a:cs typeface="Times New Roman"/>
            </a:rPr>
            <a:t>Знакомство с местными гастрономическими экспертами</a:t>
          </a:r>
          <a:endParaRPr lang="en-US" sz="1400" kern="1200">
            <a:latin typeface="Times New Roman"/>
            <a:cs typeface="Times New Roman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err="1">
              <a:latin typeface="Times New Roman"/>
              <a:cs typeface="Times New Roman"/>
            </a:rPr>
            <a:t>Гастротур</a:t>
          </a:r>
          <a:r>
            <a:rPr lang="ru-RU" sz="1400" kern="1200">
              <a:latin typeface="Times New Roman"/>
              <a:cs typeface="Times New Roman"/>
            </a:rPr>
            <a:t> представляет собой комплексный культурно-кулинарный опыт, выходящий за рамки простой дегустации блюд.</a:t>
          </a:r>
          <a:endParaRPr lang="en-US" sz="1400" kern="1200">
            <a:latin typeface="Times New Roman"/>
            <a:cs typeface="Times New Roman"/>
          </a:endParaRPr>
        </a:p>
      </dsp:txBody>
      <dsp:txXfrm>
        <a:off x="4407208" y="2888205"/>
        <a:ext cx="3750468" cy="33101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A0E2E0-F853-4C89-BE27-8F7B03A045FA}">
      <dsp:nvSpPr>
        <dsp:cNvPr id="0" name=""/>
        <dsp:cNvSpPr/>
      </dsp:nvSpPr>
      <dsp:spPr>
        <a:xfrm>
          <a:off x="0" y="312129"/>
          <a:ext cx="10515600" cy="89505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>
              <a:latin typeface="Times New Roman"/>
              <a:cs typeface="Times New Roman"/>
            </a:rPr>
            <a:t>Гастрономический туризм служит важным средством знакомства с культурой и традициями через кулинарное наследие. Особый интерес представляет дальневосточная кухня Хабаровска, богатая уникальными продуктами - морепродуктами, дичью и таёжными ягодами, чей потенциал пока раскрыт недостаточно.</a:t>
          </a:r>
          <a:endParaRPr lang="en-US" sz="1700" kern="1200">
            <a:latin typeface="Times New Roman"/>
            <a:cs typeface="Times New Roman"/>
          </a:endParaRPr>
        </a:p>
      </dsp:txBody>
      <dsp:txXfrm>
        <a:off x="43693" y="355822"/>
        <a:ext cx="10428214" cy="807664"/>
      </dsp:txXfrm>
    </dsp:sp>
    <dsp:sp modelId="{D3D33796-FEF3-4F9F-BCB1-7EA9972B24B9}">
      <dsp:nvSpPr>
        <dsp:cNvPr id="0" name=""/>
        <dsp:cNvSpPr/>
      </dsp:nvSpPr>
      <dsp:spPr>
        <a:xfrm>
          <a:off x="0" y="1256139"/>
          <a:ext cx="10515600" cy="89505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>
              <a:latin typeface="Times New Roman"/>
              <a:cs typeface="Times New Roman"/>
            </a:rPr>
            <a:t>Проведённый опрос подтвердил высокий интерес к гастрономическому туризму в регионе. Большинство респондентов выразили желание познакомиться с аутентичной дальневосточной кухней, что свидетельствует о перспективности этого направления.</a:t>
          </a:r>
          <a:endParaRPr lang="en-US" sz="1700" kern="1200">
            <a:latin typeface="Times New Roman"/>
            <a:cs typeface="Times New Roman"/>
          </a:endParaRPr>
        </a:p>
      </dsp:txBody>
      <dsp:txXfrm>
        <a:off x="43693" y="1299832"/>
        <a:ext cx="10428214" cy="807664"/>
      </dsp:txXfrm>
    </dsp:sp>
    <dsp:sp modelId="{01B62895-7634-49F6-8F5D-E4A72D4D8DAD}">
      <dsp:nvSpPr>
        <dsp:cNvPr id="0" name=""/>
        <dsp:cNvSpPr/>
      </dsp:nvSpPr>
      <dsp:spPr>
        <a:xfrm>
          <a:off x="0" y="2200149"/>
          <a:ext cx="10515600" cy="89505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>
              <a:latin typeface="Times New Roman"/>
              <a:cs typeface="Times New Roman"/>
            </a:rPr>
            <a:t>Проект "Вкусный Хабаровск" включает: </a:t>
          </a:r>
          <a:r>
            <a:rPr lang="ru-RU" sz="1700" kern="1200" dirty="0" smtClean="0">
              <a:latin typeface="Times New Roman"/>
              <a:cs typeface="Times New Roman"/>
            </a:rPr>
            <a:t>разработанный </a:t>
          </a:r>
          <a:r>
            <a:rPr lang="ru-RU" sz="1700" kern="1200" dirty="0">
              <a:latin typeface="Times New Roman"/>
              <a:cs typeface="Times New Roman"/>
            </a:rPr>
            <a:t>гастрономический маршрут; </a:t>
          </a:r>
          <a:r>
            <a:rPr lang="ru-RU" sz="1700" kern="1200" dirty="0" smtClean="0">
              <a:latin typeface="Times New Roman"/>
              <a:cs typeface="Times New Roman"/>
            </a:rPr>
            <a:t>интерактивный </a:t>
          </a:r>
          <a:r>
            <a:rPr lang="ru-RU" sz="1700" kern="1200" dirty="0">
              <a:latin typeface="Times New Roman"/>
              <a:cs typeface="Times New Roman"/>
            </a:rPr>
            <a:t>навигационный сайт; </a:t>
          </a:r>
          <a:r>
            <a:rPr lang="ru-RU" sz="1700" kern="1200" dirty="0" smtClean="0">
              <a:latin typeface="Times New Roman"/>
              <a:cs typeface="Times New Roman"/>
            </a:rPr>
            <a:t>программу </a:t>
          </a:r>
          <a:r>
            <a:rPr lang="ru-RU" sz="1700" kern="1200" dirty="0">
              <a:latin typeface="Times New Roman"/>
              <a:cs typeface="Times New Roman"/>
            </a:rPr>
            <a:t>популяризации местной кухни; </a:t>
          </a:r>
          <a:r>
            <a:rPr lang="ru-RU" sz="1700" kern="1200" dirty="0" smtClean="0">
              <a:latin typeface="Times New Roman"/>
              <a:cs typeface="Times New Roman"/>
            </a:rPr>
            <a:t>перспективы </a:t>
          </a:r>
          <a:r>
            <a:rPr lang="ru-RU" sz="1700" kern="1200" dirty="0">
              <a:latin typeface="Times New Roman"/>
              <a:cs typeface="Times New Roman"/>
            </a:rPr>
            <a:t>развития.</a:t>
          </a:r>
          <a:endParaRPr lang="en-US" sz="1700" kern="1200" dirty="0">
            <a:latin typeface="Times New Roman"/>
            <a:cs typeface="Times New Roman"/>
          </a:endParaRPr>
        </a:p>
      </dsp:txBody>
      <dsp:txXfrm>
        <a:off x="43693" y="2243842"/>
        <a:ext cx="10428214" cy="807664"/>
      </dsp:txXfrm>
    </dsp:sp>
    <dsp:sp modelId="{44693594-A49D-4CC4-8CD4-B63A146E3012}">
      <dsp:nvSpPr>
        <dsp:cNvPr id="0" name=""/>
        <dsp:cNvSpPr/>
      </dsp:nvSpPr>
      <dsp:spPr>
        <a:xfrm>
          <a:off x="0" y="3144159"/>
          <a:ext cx="10515600" cy="89505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>
              <a:latin typeface="Times New Roman"/>
              <a:cs typeface="Times New Roman"/>
            </a:rPr>
            <a:t>Проект открывает возможности для: </a:t>
          </a:r>
          <a:r>
            <a:rPr lang="ru-RU" sz="1700" kern="1200" dirty="0" smtClean="0">
              <a:latin typeface="Times New Roman"/>
              <a:cs typeface="Times New Roman"/>
            </a:rPr>
            <a:t>расширения </a:t>
          </a:r>
          <a:r>
            <a:rPr lang="ru-RU" sz="1700" kern="1200" dirty="0">
              <a:latin typeface="Times New Roman"/>
              <a:cs typeface="Times New Roman"/>
            </a:rPr>
            <a:t>туристических маршрутов; </a:t>
          </a:r>
          <a:r>
            <a:rPr lang="ru-RU" sz="1700" kern="1200" dirty="0" smtClean="0">
              <a:latin typeface="Times New Roman"/>
              <a:cs typeface="Times New Roman"/>
            </a:rPr>
            <a:t>организации </a:t>
          </a:r>
          <a:r>
            <a:rPr lang="ru-RU" sz="1700" kern="1200" dirty="0">
              <a:latin typeface="Times New Roman"/>
              <a:cs typeface="Times New Roman"/>
            </a:rPr>
            <a:t>гастрономических фестивалей; </a:t>
          </a:r>
          <a:r>
            <a:rPr lang="ru-RU" sz="1700" kern="1200" dirty="0" smtClean="0">
              <a:latin typeface="Times New Roman"/>
              <a:cs typeface="Times New Roman"/>
            </a:rPr>
            <a:t>укрепления </a:t>
          </a:r>
          <a:r>
            <a:rPr lang="ru-RU" sz="1700" kern="1200" dirty="0">
              <a:latin typeface="Times New Roman"/>
              <a:cs typeface="Times New Roman"/>
            </a:rPr>
            <a:t>региональной идентичности.</a:t>
          </a:r>
          <a:endParaRPr lang="en-US" sz="1700" kern="1200" dirty="0">
            <a:latin typeface="Times New Roman"/>
            <a:cs typeface="Times New Roman"/>
          </a:endParaRPr>
        </a:p>
      </dsp:txBody>
      <dsp:txXfrm>
        <a:off x="43693" y="3187852"/>
        <a:ext cx="10428214" cy="8076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25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22.png"/><Relationship Id="rId12" Type="http://schemas.openxmlformats.org/officeDocument/2006/relationships/image" Target="../media/image29.sv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openxmlformats.org/officeDocument/2006/relationships/image" Target="../media/image24.png"/><Relationship Id="rId5" Type="http://schemas.openxmlformats.org/officeDocument/2006/relationships/diagramColors" Target="../diagrams/colors2.xml"/><Relationship Id="rId10" Type="http://schemas.openxmlformats.org/officeDocument/2006/relationships/image" Target="../media/image27.sv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3.png"/><Relationship Id="rId14" Type="http://schemas.openxmlformats.org/officeDocument/2006/relationships/image" Target="../media/image31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750A0BDE-47E5-BBD0-E538-B432192BB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-513282"/>
            <a:ext cx="12191999" cy="2387600"/>
          </a:xfrm>
        </p:spPr>
        <p:txBody>
          <a:bodyPr/>
          <a:lstStyle/>
          <a:p>
            <a:r>
              <a:rPr lang="ru-RU" sz="1800">
                <a:latin typeface="Times New Roman"/>
                <a:cs typeface="Times New Roman"/>
              </a:rPr>
              <a:t>Муниципальное бюджетное общеобразовательное учреждение</a:t>
            </a:r>
          </a:p>
          <a:p>
            <a:r>
              <a:rPr lang="ru-RU" sz="1800">
                <a:latin typeface="Times New Roman"/>
                <a:cs typeface="Times New Roman"/>
              </a:rPr>
              <a:t>средняя общеобразовательная школа №15 </a:t>
            </a:r>
          </a:p>
          <a:p>
            <a:r>
              <a:rPr lang="ru-RU" sz="1800">
                <a:latin typeface="Times New Roman"/>
                <a:cs typeface="Times New Roman"/>
              </a:rPr>
              <a:t>имени Пяти Героев Советского Союза</a:t>
            </a:r>
          </a:p>
          <a:p>
            <a:endParaRPr lang="ru-RU" sz="1800">
              <a:latin typeface="Times New Roman"/>
              <a:cs typeface="Times New Roman"/>
            </a:endParaRPr>
          </a:p>
          <a:p>
            <a:endParaRPr lang="ru-RU" sz="1800">
              <a:cs typeface="Calibri Light"/>
            </a:endParaRPr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102C1382-D6FD-02B0-18EF-C26E6A795D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32038"/>
            <a:ext cx="9144000" cy="165576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2000" b="1" dirty="0">
                <a:latin typeface="Times New Roman"/>
                <a:cs typeface="Times New Roman"/>
              </a:rPr>
              <a:t>Тема: </a:t>
            </a:r>
          </a:p>
          <a:p>
            <a:r>
              <a:rPr lang="ru-RU" sz="2000" b="1" dirty="0">
                <a:latin typeface="Times New Roman"/>
                <a:cs typeface="Times New Roman"/>
              </a:rPr>
              <a:t>«Гастрономический тур «Вкусный Хабаровск»»</a:t>
            </a:r>
          </a:p>
          <a:p>
            <a:pPr>
              <a:lnSpc>
                <a:spcPct val="100000"/>
              </a:lnSpc>
            </a:pPr>
            <a:endParaRPr lang="ru-RU" sz="2000" b="1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lang="ru-RU" sz="2000">
              <a:latin typeface="Times New Roman"/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8691BEA-5A43-3846-04DD-3C9C6F45A9AB}"/>
              </a:ext>
            </a:extLst>
          </p:cNvPr>
          <p:cNvSpPr txBox="1"/>
          <p:nvPr/>
        </p:nvSpPr>
        <p:spPr>
          <a:xfrm>
            <a:off x="7944069" y="3985172"/>
            <a:ext cx="4214648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ru-RU" sz="1600" dirty="0">
                <a:latin typeface="Times New Roman"/>
                <a:cs typeface="Times New Roman"/>
              </a:rPr>
              <a:t>Выполнил: ученик 10 «А» класса,</a:t>
            </a:r>
          </a:p>
          <a:p>
            <a:pPr algn="r"/>
            <a:r>
              <a:rPr lang="ru-RU" sz="1600" dirty="0">
                <a:latin typeface="Times New Roman"/>
                <a:cs typeface="Times New Roman"/>
              </a:rPr>
              <a:t>                                                                                  Бабкин Арсений Андреевич </a:t>
            </a:r>
          </a:p>
          <a:p>
            <a:pPr algn="r"/>
            <a:r>
              <a:rPr lang="ru-RU" sz="1600" dirty="0">
                <a:latin typeface="Times New Roman"/>
                <a:cs typeface="Times New Roman"/>
              </a:rPr>
              <a:t>                                                                                  Руководитель:</a:t>
            </a:r>
          </a:p>
          <a:p>
            <a:pPr algn="r"/>
            <a:r>
              <a:rPr lang="ru-RU" sz="1600" dirty="0">
                <a:latin typeface="Times New Roman"/>
                <a:cs typeface="Times New Roman"/>
              </a:rPr>
              <a:t>                                                                                  Вторыгина Анастасия Андреевна,</a:t>
            </a:r>
          </a:p>
          <a:p>
            <a:pPr algn="r"/>
            <a:r>
              <a:rPr lang="ru-RU" sz="1600" dirty="0">
                <a:latin typeface="Times New Roman"/>
                <a:cs typeface="Times New Roman"/>
              </a:rPr>
              <a:t>                                                                                  заместитель директора по ВР</a:t>
            </a:r>
          </a:p>
          <a:p>
            <a:pPr algn="l"/>
            <a:endParaRPr lang="ru-RU" sz="1600" dirty="0">
              <a:latin typeface="Times New Roman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212111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4" name="Rectangle 63">
            <a:extLst>
              <a:ext uri="{FF2B5EF4-FFF2-40B4-BE49-F238E27FC236}">
                <a16:creationId xmlns:a16="http://schemas.microsoft.com/office/drawing/2014/main" xmlns="" id="{6C4028FD-8BAA-4A19-BFDE-594D991B755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F6ACE58-8289-E985-D765-87FBED434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6995"/>
            <a:ext cx="10515600" cy="1133693"/>
          </a:xfrm>
        </p:spPr>
        <p:txBody>
          <a:bodyPr>
            <a:normAutofit/>
          </a:bodyPr>
          <a:lstStyle/>
          <a:p>
            <a:pPr algn="ctr"/>
            <a:r>
              <a:rPr lang="ru-RU" sz="5200">
                <a:latin typeface="Times New Roman"/>
                <a:cs typeface="Times New Roman"/>
              </a:rPr>
              <a:t>Заключение </a:t>
            </a:r>
            <a:endParaRPr lang="ru-RU" sz="5200"/>
          </a:p>
        </p:txBody>
      </p:sp>
      <p:graphicFrame>
        <p:nvGraphicFramePr>
          <p:cNvPr id="40" name="Объект 2">
            <a:extLst>
              <a:ext uri="{FF2B5EF4-FFF2-40B4-BE49-F238E27FC236}">
                <a16:creationId xmlns:a16="http://schemas.microsoft.com/office/drawing/2014/main" xmlns="" id="{14D9A098-1C32-6EAB-D2DE-666E17CE66F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413808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 descr="Чат со сплошной заливкой">
            <a:extLst>
              <a:ext uri="{FF2B5EF4-FFF2-40B4-BE49-F238E27FC236}">
                <a16:creationId xmlns:a16="http://schemas.microsoft.com/office/drawing/2014/main" xmlns="" id="{54CF30E3-0232-9E08-D755-EBB3A2FD6C3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-153" y="2190871"/>
            <a:ext cx="914400" cy="914400"/>
          </a:xfrm>
          <a:prstGeom prst="rect">
            <a:avLst/>
          </a:prstGeom>
        </p:spPr>
      </p:pic>
      <p:pic>
        <p:nvPicPr>
          <p:cNvPr id="55" name="Рисунок 54" descr="Линейчатая диаграмма со сплошной заливкой">
            <a:extLst>
              <a:ext uri="{FF2B5EF4-FFF2-40B4-BE49-F238E27FC236}">
                <a16:creationId xmlns:a16="http://schemas.microsoft.com/office/drawing/2014/main" xmlns="" id="{BABB8CEB-6127-E7DE-02AD-64B3094940D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88" y="3136837"/>
            <a:ext cx="836579" cy="836579"/>
          </a:xfrm>
          <a:prstGeom prst="rect">
            <a:avLst/>
          </a:prstGeom>
        </p:spPr>
      </p:pic>
      <p:pic>
        <p:nvPicPr>
          <p:cNvPr id="112" name="Рисунок 111" descr="Документ со сплошной заливкой">
            <a:extLst>
              <a:ext uri="{FF2B5EF4-FFF2-40B4-BE49-F238E27FC236}">
                <a16:creationId xmlns:a16="http://schemas.microsoft.com/office/drawing/2014/main" xmlns="" id="{F17F44B4-60CB-D72A-E2CB-F5C86F34A3F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1092" y="4086340"/>
            <a:ext cx="836579" cy="836579"/>
          </a:xfrm>
          <a:prstGeom prst="rect">
            <a:avLst/>
          </a:prstGeom>
        </p:spPr>
      </p:pic>
      <p:pic>
        <p:nvPicPr>
          <p:cNvPr id="208" name="Рисунок 207" descr="Диаграмма с подъемом со сплошной заливкой">
            <a:extLst>
              <a:ext uri="{FF2B5EF4-FFF2-40B4-BE49-F238E27FC236}">
                <a16:creationId xmlns:a16="http://schemas.microsoft.com/office/drawing/2014/main" xmlns="" id="{3A254CA4-52B4-9F67-753B-C63C5E4DA56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-5316" y="499198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76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0" name="Slide Background Fill">
            <a:extLst>
              <a:ext uri="{FF2B5EF4-FFF2-40B4-BE49-F238E27FC236}">
                <a16:creationId xmlns:a16="http://schemas.microsoft.com/office/drawing/2014/main" xmlns="" id="{03AF1C04-3FEF-41BD-BB84-2F263765BEB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051" y="9630"/>
            <a:ext cx="1218894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2" name="Group 121">
            <a:extLst>
              <a:ext uri="{FF2B5EF4-FFF2-40B4-BE49-F238E27FC236}">
                <a16:creationId xmlns:a16="http://schemas.microsoft.com/office/drawing/2014/main" xmlns="" id="{B58FB4AD-41E6-47ED-BDA3-A923E30D374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2848" y="7034"/>
            <a:ext cx="12188949" cy="6858000"/>
            <a:chOff x="-2848" y="0"/>
            <a:chExt cx="12188949" cy="6858000"/>
          </a:xfrm>
        </p:grpSpPr>
        <p:sp>
          <p:nvSpPr>
            <p:cNvPr id="123" name="Color Cover">
              <a:extLst>
                <a:ext uri="{FF2B5EF4-FFF2-40B4-BE49-F238E27FC236}">
                  <a16:creationId xmlns:a16="http://schemas.microsoft.com/office/drawing/2014/main" xmlns="" id="{6BAE21C0-2D03-4FC3-9667-4C4B9CC76B3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-2848" y="0"/>
              <a:ext cx="12188949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Color Cover">
              <a:extLst>
                <a:ext uri="{FF2B5EF4-FFF2-40B4-BE49-F238E27FC236}">
                  <a16:creationId xmlns:a16="http://schemas.microsoft.com/office/drawing/2014/main" xmlns="" id="{FCB3CB3B-5D77-4F1E-A155-DF4EE6E859F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-2848" y="0"/>
              <a:ext cx="12188949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xmlns="" id="{74F4E70D-A4C9-44E3-A00A-F3AD121AC1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651279" y="598259"/>
            <a:ext cx="10889442" cy="5680742"/>
            <a:chOff x="651279" y="598259"/>
            <a:chExt cx="10889442" cy="5680742"/>
          </a:xfrm>
        </p:grpSpPr>
        <p:sp>
          <p:nvSpPr>
            <p:cNvPr id="127" name="Color">
              <a:extLst>
                <a:ext uri="{FF2B5EF4-FFF2-40B4-BE49-F238E27FC236}">
                  <a16:creationId xmlns:a16="http://schemas.microsoft.com/office/drawing/2014/main" xmlns="" id="{E8AFF701-6A8D-44BD-8C85-9EE4110F6B1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Color">
              <a:extLst>
                <a:ext uri="{FF2B5EF4-FFF2-40B4-BE49-F238E27FC236}">
                  <a16:creationId xmlns:a16="http://schemas.microsoft.com/office/drawing/2014/main" xmlns="" id="{7D44C50E-4B0D-458E-8745-151B0968E5D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Рисунок 3" descr="Picture background">
            <a:extLst>
              <a:ext uri="{FF2B5EF4-FFF2-40B4-BE49-F238E27FC236}">
                <a16:creationId xmlns:a16="http://schemas.microsoft.com/office/drawing/2014/main" xmlns="" id="{EE08E6CC-E822-ED07-F466-433694AF5A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611" r="-4" b="-4"/>
          <a:stretch/>
        </p:blipFill>
        <p:spPr>
          <a:xfrm>
            <a:off x="7082810" y="823198"/>
            <a:ext cx="4166151" cy="2587337"/>
          </a:xfrm>
          <a:prstGeom prst="rect">
            <a:avLst/>
          </a:prstGeom>
        </p:spPr>
      </p:pic>
      <p:pic>
        <p:nvPicPr>
          <p:cNvPr id="5" name="Рисунок 4" descr="Изображение выглядит как на открытом воздухе, облако, пейзаж, трава&#10;&#10;Содержимое, созданное ИИ, может быть неверным.">
            <a:extLst>
              <a:ext uri="{FF2B5EF4-FFF2-40B4-BE49-F238E27FC236}">
                <a16:creationId xmlns:a16="http://schemas.microsoft.com/office/drawing/2014/main" xmlns="" id="{5BA408FE-D3AB-8785-7DA3-3366DD93ED2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334" r="-4" b="-4"/>
          <a:stretch/>
        </p:blipFill>
        <p:spPr>
          <a:xfrm>
            <a:off x="7082810" y="3440249"/>
            <a:ext cx="4166151" cy="2587337"/>
          </a:xfrm>
          <a:prstGeom prst="rect">
            <a:avLst/>
          </a:prstGeom>
        </p:spPr>
      </p:pic>
      <p:grpSp>
        <p:nvGrpSpPr>
          <p:cNvPr id="130" name="Group 129">
            <a:extLst>
              <a:ext uri="{FF2B5EF4-FFF2-40B4-BE49-F238E27FC236}">
                <a16:creationId xmlns:a16="http://schemas.microsoft.com/office/drawing/2014/main" xmlns="" id="{E27AF472-EAE3-4572-AB69-B92BD10DBC6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1524" y="0"/>
            <a:ext cx="12188952" cy="6858000"/>
            <a:chOff x="0" y="0"/>
            <a:chExt cx="12188952" cy="6858000"/>
          </a:xfrm>
        </p:grpSpPr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xmlns="" id="{BF4DB9D2-6215-420C-874C-82EADF8C6C7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xmlns="" id="{1F003139-C97C-44FA-B139-32E4DFDCE9C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xmlns="" id="{5CE4DD6E-8CEA-45EE-B630-DBC22144D88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xmlns="" id="{A4372F7F-AA3C-470B-AA61-7C35B7722C9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xmlns="" id="{34B605BF-D199-43DD-9328-E99F2ADFC6F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xmlns="" id="{E5D42A77-7336-4A35-8922-8098A16AA27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xmlns="" id="{4F61F91B-361F-4DD4-9DD1-C381F901CB9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277608" y="6400535"/>
              <a:ext cx="985772" cy="457465"/>
            </a:xfrm>
            <a:custGeom>
              <a:avLst/>
              <a:gdLst>
                <a:gd name="connsiteX0" fmla="*/ 492886 w 985772"/>
                <a:gd name="connsiteY0" fmla="*/ 0 h 460049"/>
                <a:gd name="connsiteX1" fmla="*/ 979365 w 985772"/>
                <a:gd name="connsiteY1" fmla="*/ 396492 h 460049"/>
                <a:gd name="connsiteX2" fmla="*/ 985772 w 985772"/>
                <a:gd name="connsiteY2" fmla="*/ 460049 h 460049"/>
                <a:gd name="connsiteX3" fmla="*/ 0 w 985772"/>
                <a:gd name="connsiteY3" fmla="*/ 460049 h 460049"/>
                <a:gd name="connsiteX4" fmla="*/ 6407 w 985772"/>
                <a:gd name="connsiteY4" fmla="*/ 396492 h 460049"/>
                <a:gd name="connsiteX5" fmla="*/ 492886 w 985772"/>
                <a:gd name="connsiteY5" fmla="*/ 0 h 46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5772" h="460049">
                  <a:moveTo>
                    <a:pt x="492886" y="0"/>
                  </a:moveTo>
                  <a:cubicBezTo>
                    <a:pt x="732851" y="0"/>
                    <a:pt x="933061" y="170215"/>
                    <a:pt x="979365" y="396492"/>
                  </a:cubicBezTo>
                  <a:lnTo>
                    <a:pt x="985772" y="460049"/>
                  </a:lnTo>
                  <a:lnTo>
                    <a:pt x="0" y="460049"/>
                  </a:lnTo>
                  <a:lnTo>
                    <a:pt x="6407" y="396492"/>
                  </a:lnTo>
                  <a:cubicBezTo>
                    <a:pt x="52711" y="170215"/>
                    <a:pt x="252921" y="0"/>
                    <a:pt x="492886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xmlns="" id="{7401EE7D-B85D-4C10-AB8C-71884EFB112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100CD14-D8CD-89EE-3430-51C13111E9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4984" y="818495"/>
            <a:ext cx="5821537" cy="521084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2000" b="1">
                <a:latin typeface="Times New Roman"/>
                <a:cs typeface="Times New Roman"/>
              </a:rPr>
              <a:t>Актуальность: </a:t>
            </a:r>
            <a:r>
              <a:rPr lang="ru-RU" sz="2000">
                <a:latin typeface="Times New Roman"/>
                <a:ea typeface="+mn-lt"/>
                <a:cs typeface="+mn-lt"/>
              </a:rPr>
              <a:t>Гастрономический туризм набирает популярность. Люди выбирают такие путешествия, чтобы попробовать аутентичную кухню и избежать полуфабрикатов. Особый интерес он представляет для гурманов, рестораторов и туроператоров.</a:t>
            </a:r>
            <a:endParaRPr lang="ru-RU" sz="2000">
              <a:latin typeface="Times New Roman"/>
              <a:ea typeface="+mn-lt"/>
              <a:cs typeface="Times New Roman"/>
            </a:endParaRPr>
          </a:p>
          <a:p>
            <a:pPr marL="0" indent="0">
              <a:buNone/>
            </a:pPr>
            <a:r>
              <a:rPr lang="ru-RU" sz="2000">
                <a:latin typeface="Times New Roman"/>
                <a:ea typeface="+mn-lt"/>
                <a:cs typeface="+mn-lt"/>
              </a:rPr>
              <a:t>Дальний Восток с его уникальной кухней становится перспективным направлением. Хабаровск предлагает туристам смесь русских, корейских и китайских кулинарных традиций, включая морепродукты и блюда коренных народов.</a:t>
            </a:r>
            <a:endParaRPr lang="ru-RU" sz="2000"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ru-RU" sz="2000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ru-RU" sz="2000" b="1">
                <a:latin typeface="Times New Roman"/>
                <a:cs typeface="Times New Roman"/>
              </a:rPr>
              <a:t>Цель:</a:t>
            </a:r>
            <a:r>
              <a:rPr lang="ru-RU" sz="2000">
                <a:latin typeface="Times New Roman"/>
                <a:cs typeface="Times New Roman"/>
              </a:rPr>
              <a:t> Популяризация национальной кухни Дальнего Востока через формирование в них благоприятной среды для развития гастрономического туризма и разработка маршрута для гастрономического тура по городу Хабаровск.</a:t>
            </a:r>
          </a:p>
          <a:p>
            <a:pPr marL="0" indent="0">
              <a:buNone/>
            </a:pPr>
            <a:endParaRPr lang="ru-RU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553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0" name="Slide Background Fill">
            <a:extLst>
              <a:ext uri="{FF2B5EF4-FFF2-40B4-BE49-F238E27FC236}">
                <a16:creationId xmlns:a16="http://schemas.microsoft.com/office/drawing/2014/main" xmlns="" id="{913AE63C-D5B4-45D1-ACFC-648CFFCF980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xmlns="" id="{A12BBDB1-A811-4A94-B034-72085F97AB8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0"/>
            <a:ext cx="12188952" cy="6858000"/>
            <a:chOff x="651279" y="598259"/>
            <a:chExt cx="10889442" cy="5680742"/>
          </a:xfrm>
        </p:grpSpPr>
        <p:sp>
          <p:nvSpPr>
            <p:cNvPr id="75" name="Color">
              <a:extLst>
                <a:ext uri="{FF2B5EF4-FFF2-40B4-BE49-F238E27FC236}">
                  <a16:creationId xmlns:a16="http://schemas.microsoft.com/office/drawing/2014/main" xmlns="" id="{3FB23A95-33AD-4DE4-895C-417071F3B06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olor">
              <a:extLst>
                <a:ext uri="{FF2B5EF4-FFF2-40B4-BE49-F238E27FC236}">
                  <a16:creationId xmlns:a16="http://schemas.microsoft.com/office/drawing/2014/main" xmlns="" id="{9EF3A635-DBD5-4992-A85E-C24680FFE84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Рисунок 3" descr="Picture background">
            <a:extLst>
              <a:ext uri="{FF2B5EF4-FFF2-40B4-BE49-F238E27FC236}">
                <a16:creationId xmlns:a16="http://schemas.microsoft.com/office/drawing/2014/main" xmlns="" id="{9D077142-88B2-91B8-AEFF-BEA762E7D5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318" r="1" b="1"/>
          <a:stretch/>
        </p:blipFill>
        <p:spPr>
          <a:xfrm>
            <a:off x="435742" y="414993"/>
            <a:ext cx="4756760" cy="2814583"/>
          </a:xfrm>
          <a:prstGeom prst="rect">
            <a:avLst/>
          </a:prstGeom>
        </p:spPr>
      </p:pic>
      <p:pic>
        <p:nvPicPr>
          <p:cNvPr id="2" name="Рисунок 1" descr="Picture background">
            <a:extLst>
              <a:ext uri="{FF2B5EF4-FFF2-40B4-BE49-F238E27FC236}">
                <a16:creationId xmlns:a16="http://schemas.microsoft.com/office/drawing/2014/main" xmlns="" id="{D99294E8-D673-8FB3-FE88-1A6699905A0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848" r="1" b="6839"/>
          <a:stretch/>
        </p:blipFill>
        <p:spPr>
          <a:xfrm>
            <a:off x="435742" y="3763431"/>
            <a:ext cx="4756760" cy="2814583"/>
          </a:xfrm>
          <a:prstGeom prst="rect">
            <a:avLst/>
          </a:prstGeom>
        </p:spPr>
      </p:pic>
      <p:grpSp>
        <p:nvGrpSpPr>
          <p:cNvPr id="76" name="Group 75">
            <a:extLst>
              <a:ext uri="{FF2B5EF4-FFF2-40B4-BE49-F238E27FC236}">
                <a16:creationId xmlns:a16="http://schemas.microsoft.com/office/drawing/2014/main" xmlns="" id="{E27AF472-EAE3-4572-AB69-B92BD10DBC6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1524" y="0"/>
            <a:ext cx="12188952" cy="6858000"/>
            <a:chOff x="0" y="0"/>
            <a:chExt cx="12188952" cy="6858000"/>
          </a:xfrm>
        </p:grpSpPr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xmlns="" id="{BF4DB9D2-6215-420C-874C-82EADF8C6C7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xmlns="" id="{1F003139-C97C-44FA-B139-32E4DFDCE9C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xmlns="" id="{5CE4DD6E-8CEA-45EE-B630-DBC22144D88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xmlns="" id="{A4372F7F-AA3C-470B-AA61-7C35B7722C9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xmlns="" id="{34B605BF-D199-43DD-9328-E99F2ADFC6F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xmlns="" id="{E5D42A77-7336-4A35-8922-8098A16AA27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xmlns="" id="{7401EE7D-B85D-4C10-AB8C-71884EFB112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A8BF70D-5FD7-AE84-4C71-1BB21C630E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0813" y="416418"/>
            <a:ext cx="5373380" cy="616039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1800" b="1" dirty="0">
                <a:latin typeface="Times New Roman"/>
                <a:cs typeface="Times New Roman"/>
              </a:rPr>
              <a:t>Задачи:</a:t>
            </a:r>
            <a:endParaRPr lang="ru-RU" sz="1800" dirty="0">
              <a:latin typeface="Times New Roman"/>
              <a:cs typeface="Times New Roman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ru-RU" sz="1800" dirty="0">
                <a:latin typeface="Times New Roman"/>
                <a:cs typeface="Times New Roman"/>
              </a:rPr>
              <a:t>Изучить что такое гастрономический туризм, классификацию и особенности. 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ru-RU" sz="1800" dirty="0">
                <a:latin typeface="Times New Roman"/>
                <a:cs typeface="Times New Roman"/>
              </a:rPr>
              <a:t>Изучить историю зарождения гастрономического туризма.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ru-RU" sz="1800" dirty="0">
                <a:latin typeface="Times New Roman"/>
                <a:cs typeface="Times New Roman"/>
              </a:rPr>
              <a:t>Изучить виды гастрономического туризма.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ru-RU" sz="1800" dirty="0">
                <a:latin typeface="Times New Roman"/>
                <a:cs typeface="Times New Roman"/>
              </a:rPr>
              <a:t>Провести мониторинг на тему «Гастрономический туризм в Хабаровске».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ru-RU" sz="1800" dirty="0">
                <a:latin typeface="Times New Roman"/>
                <a:cs typeface="Times New Roman"/>
              </a:rPr>
              <a:t>Разработать дорожную карту маршрута «Вкусный Хабаровск».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ru-RU" sz="1800" dirty="0">
                <a:latin typeface="Times New Roman"/>
                <a:cs typeface="Times New Roman"/>
              </a:rPr>
              <a:t>Разработать сайт «Вкусный Хабаровск».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ru-RU" sz="1800" dirty="0">
                <a:latin typeface="Times New Roman"/>
                <a:cs typeface="Times New Roman"/>
              </a:rPr>
              <a:t>Подвести итоги.</a:t>
            </a:r>
          </a:p>
          <a:p>
            <a:pPr marL="0" indent="0">
              <a:buNone/>
            </a:pPr>
            <a:r>
              <a:rPr lang="ru-RU" sz="1800" b="1" dirty="0">
                <a:latin typeface="Times New Roman"/>
                <a:cs typeface="Times New Roman"/>
              </a:rPr>
              <a:t>Гипотеза: </a:t>
            </a:r>
            <a:r>
              <a:rPr lang="ru-RU" sz="1800" dirty="0">
                <a:latin typeface="Times New Roman"/>
                <a:cs typeface="Times New Roman"/>
              </a:rPr>
              <a:t>Если разработать гастрономический маршрут по городу Хабаровск, то это позволит туристам глубже понять местные культурные традиции и кулинарное наследие, что, в свою очередь, будет способствовать повышению интереса к городу.</a:t>
            </a:r>
          </a:p>
          <a:p>
            <a:pPr marL="0" indent="0">
              <a:buNone/>
            </a:pPr>
            <a:r>
              <a:rPr lang="ru-RU" sz="1800" b="1" dirty="0">
                <a:latin typeface="Times New Roman"/>
                <a:cs typeface="Times New Roman"/>
              </a:rPr>
              <a:t>Продукт:</a:t>
            </a:r>
            <a:r>
              <a:rPr lang="ru-RU" sz="1800" dirty="0">
                <a:latin typeface="Times New Roman"/>
                <a:cs typeface="Times New Roman"/>
              </a:rPr>
              <a:t> Маршрут для гастрономического тура по городу Хабаровск.</a:t>
            </a:r>
          </a:p>
          <a:p>
            <a:pPr>
              <a:buAutoNum type="arabicPeriod"/>
            </a:pPr>
            <a:endParaRPr lang="ru-RU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182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xmlns="" id="{08BC803E-13F3-4DAB-B17C-BEB0076164B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39D85F1B-3302-4DB9-81B1-038ADCE4DEA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2"/>
            <a:ext cx="12191999" cy="6858000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5" descr="Picture background">
            <a:extLst>
              <a:ext uri="{FF2B5EF4-FFF2-40B4-BE49-F238E27FC236}">
                <a16:creationId xmlns:a16="http://schemas.microsoft.com/office/drawing/2014/main" xmlns="" id="{5E407A27-44BF-61CF-FD63-698A411749C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381"/>
          <a:stretch/>
        </p:blipFill>
        <p:spPr>
          <a:xfrm>
            <a:off x="20" y="10"/>
            <a:ext cx="6095980" cy="3175906"/>
          </a:xfrm>
          <a:custGeom>
            <a:avLst/>
            <a:gdLst/>
            <a:ahLst/>
            <a:cxnLst/>
            <a:rect l="l" t="t" r="r" b="b"/>
            <a:pathLst>
              <a:path w="6096000" h="3175916">
                <a:moveTo>
                  <a:pt x="0" y="0"/>
                </a:moveTo>
                <a:lnTo>
                  <a:pt x="6096000" y="0"/>
                </a:lnTo>
                <a:lnTo>
                  <a:pt x="6096000" y="3175916"/>
                </a:lnTo>
                <a:lnTo>
                  <a:pt x="6074953" y="3168556"/>
                </a:lnTo>
                <a:cubicBezTo>
                  <a:pt x="6065180" y="3165138"/>
                  <a:pt x="6054705" y="3162334"/>
                  <a:pt x="6041425" y="3161984"/>
                </a:cubicBezTo>
                <a:lnTo>
                  <a:pt x="5978335" y="3173176"/>
                </a:lnTo>
                <a:cubicBezTo>
                  <a:pt x="5953369" y="3176890"/>
                  <a:pt x="5845857" y="3169112"/>
                  <a:pt x="5827638" y="3169738"/>
                </a:cubicBezTo>
                <a:cubicBezTo>
                  <a:pt x="5821882" y="3178743"/>
                  <a:pt x="5799256" y="3174685"/>
                  <a:pt x="5761310" y="3170760"/>
                </a:cubicBezTo>
                <a:cubicBezTo>
                  <a:pt x="5731057" y="3170684"/>
                  <a:pt x="5713719" y="3171961"/>
                  <a:pt x="5696588" y="3173023"/>
                </a:cubicBezTo>
                <a:lnTo>
                  <a:pt x="5682596" y="3173661"/>
                </a:lnTo>
                <a:lnTo>
                  <a:pt x="5575844" y="3148218"/>
                </a:lnTo>
                <a:cubicBezTo>
                  <a:pt x="5455823" y="3136706"/>
                  <a:pt x="5377668" y="3144388"/>
                  <a:pt x="5287401" y="3135195"/>
                </a:cubicBezTo>
                <a:cubicBezTo>
                  <a:pt x="5197135" y="3126002"/>
                  <a:pt x="5202548" y="3115782"/>
                  <a:pt x="5034243" y="3093057"/>
                </a:cubicBezTo>
                <a:cubicBezTo>
                  <a:pt x="4879585" y="3031690"/>
                  <a:pt x="4724928" y="3048859"/>
                  <a:pt x="4570270" y="3026761"/>
                </a:cubicBezTo>
                <a:cubicBezTo>
                  <a:pt x="4488718" y="3050631"/>
                  <a:pt x="4344263" y="2990436"/>
                  <a:pt x="4232462" y="2981221"/>
                </a:cubicBezTo>
                <a:cubicBezTo>
                  <a:pt x="4120662" y="2972005"/>
                  <a:pt x="3986179" y="2970108"/>
                  <a:pt x="3899469" y="2971466"/>
                </a:cubicBezTo>
                <a:cubicBezTo>
                  <a:pt x="3892272" y="2982518"/>
                  <a:pt x="3768985" y="2995342"/>
                  <a:pt x="3710933" y="2958642"/>
                </a:cubicBezTo>
                <a:cubicBezTo>
                  <a:pt x="3583105" y="2956402"/>
                  <a:pt x="3623640" y="2964712"/>
                  <a:pt x="3495164" y="2941478"/>
                </a:cubicBezTo>
                <a:cubicBezTo>
                  <a:pt x="3419432" y="2942273"/>
                  <a:pt x="3339383" y="2952386"/>
                  <a:pt x="3282944" y="2951628"/>
                </a:cubicBezTo>
                <a:cubicBezTo>
                  <a:pt x="3281769" y="2953455"/>
                  <a:pt x="3129759" y="2929645"/>
                  <a:pt x="3085959" y="2922940"/>
                </a:cubicBezTo>
                <a:cubicBezTo>
                  <a:pt x="3042159" y="2916235"/>
                  <a:pt x="3054740" y="2920103"/>
                  <a:pt x="3020146" y="2911397"/>
                </a:cubicBezTo>
                <a:cubicBezTo>
                  <a:pt x="2871334" y="2883584"/>
                  <a:pt x="2762563" y="2883465"/>
                  <a:pt x="2653542" y="2876899"/>
                </a:cubicBezTo>
                <a:cubicBezTo>
                  <a:pt x="2533423" y="2872448"/>
                  <a:pt x="2683271" y="2915174"/>
                  <a:pt x="2510424" y="2888407"/>
                </a:cubicBezTo>
                <a:cubicBezTo>
                  <a:pt x="2506340" y="2898923"/>
                  <a:pt x="2449170" y="2888049"/>
                  <a:pt x="2412523" y="2882673"/>
                </a:cubicBezTo>
                <a:cubicBezTo>
                  <a:pt x="2355021" y="2881306"/>
                  <a:pt x="2382991" y="2891314"/>
                  <a:pt x="2308292" y="2874695"/>
                </a:cubicBezTo>
                <a:lnTo>
                  <a:pt x="2233764" y="2908195"/>
                </a:lnTo>
                <a:cubicBezTo>
                  <a:pt x="2234416" y="2903929"/>
                  <a:pt x="2112578" y="2949704"/>
                  <a:pt x="2089169" y="2948983"/>
                </a:cubicBezTo>
                <a:lnTo>
                  <a:pt x="1901626" y="2945454"/>
                </a:lnTo>
                <a:cubicBezTo>
                  <a:pt x="1851336" y="2959106"/>
                  <a:pt x="1870664" y="2971169"/>
                  <a:pt x="1825089" y="2978820"/>
                </a:cubicBezTo>
                <a:cubicBezTo>
                  <a:pt x="1779514" y="2986471"/>
                  <a:pt x="1746268" y="2976574"/>
                  <a:pt x="1628175" y="2991359"/>
                </a:cubicBezTo>
                <a:cubicBezTo>
                  <a:pt x="1580792" y="3002760"/>
                  <a:pt x="1459893" y="2977867"/>
                  <a:pt x="1367439" y="2991184"/>
                </a:cubicBezTo>
                <a:cubicBezTo>
                  <a:pt x="1369407" y="3003218"/>
                  <a:pt x="1303810" y="3002393"/>
                  <a:pt x="1260431" y="2993313"/>
                </a:cubicBezTo>
                <a:lnTo>
                  <a:pt x="1131986" y="3017812"/>
                </a:lnTo>
                <a:cubicBezTo>
                  <a:pt x="1134074" y="3034431"/>
                  <a:pt x="1115111" y="3023292"/>
                  <a:pt x="1062297" y="3034267"/>
                </a:cubicBezTo>
                <a:cubicBezTo>
                  <a:pt x="1046148" y="3044857"/>
                  <a:pt x="1019464" y="3043729"/>
                  <a:pt x="979009" y="3052795"/>
                </a:cubicBezTo>
                <a:cubicBezTo>
                  <a:pt x="963885" y="3062784"/>
                  <a:pt x="844270" y="3032960"/>
                  <a:pt x="809514" y="3039765"/>
                </a:cubicBezTo>
                <a:cubicBezTo>
                  <a:pt x="773761" y="3042869"/>
                  <a:pt x="775984" y="3025792"/>
                  <a:pt x="686053" y="3027101"/>
                </a:cubicBezTo>
                <a:cubicBezTo>
                  <a:pt x="600190" y="3024844"/>
                  <a:pt x="595882" y="3019147"/>
                  <a:pt x="504370" y="3015625"/>
                </a:cubicBezTo>
                <a:cubicBezTo>
                  <a:pt x="442615" y="3013617"/>
                  <a:pt x="455531" y="3005845"/>
                  <a:pt x="421644" y="3004997"/>
                </a:cubicBezTo>
                <a:cubicBezTo>
                  <a:pt x="377193" y="3017912"/>
                  <a:pt x="307611" y="2981496"/>
                  <a:pt x="274973" y="2996304"/>
                </a:cubicBezTo>
                <a:lnTo>
                  <a:pt x="116340" y="2982098"/>
                </a:lnTo>
                <a:lnTo>
                  <a:pt x="35300" y="2993836"/>
                </a:lnTo>
                <a:cubicBezTo>
                  <a:pt x="29001" y="2994370"/>
                  <a:pt x="18688" y="2993580"/>
                  <a:pt x="6479" y="2992085"/>
                </a:cubicBezTo>
                <a:lnTo>
                  <a:pt x="0" y="2991123"/>
                </a:lnTo>
                <a:close/>
              </a:path>
            </a:pathLst>
          </a:custGeom>
        </p:spPr>
      </p:pic>
      <p:pic>
        <p:nvPicPr>
          <p:cNvPr id="5" name="Рисунок 4" descr="Picture background">
            <a:extLst>
              <a:ext uri="{FF2B5EF4-FFF2-40B4-BE49-F238E27FC236}">
                <a16:creationId xmlns:a16="http://schemas.microsoft.com/office/drawing/2014/main" xmlns="" id="{D79BE304-263F-4295-81CA-F47370BEB7D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1482" b="8820"/>
          <a:stretch/>
        </p:blipFill>
        <p:spPr>
          <a:xfrm>
            <a:off x="6096000" y="10"/>
            <a:ext cx="6096000" cy="3182262"/>
          </a:xfrm>
          <a:custGeom>
            <a:avLst/>
            <a:gdLst/>
            <a:ahLst/>
            <a:cxnLst/>
            <a:rect l="l" t="t" r="r" b="b"/>
            <a:pathLst>
              <a:path w="6096000" h="3182272">
                <a:moveTo>
                  <a:pt x="0" y="0"/>
                </a:moveTo>
                <a:lnTo>
                  <a:pt x="6096000" y="0"/>
                </a:lnTo>
                <a:lnTo>
                  <a:pt x="6096000" y="2977881"/>
                </a:lnTo>
                <a:lnTo>
                  <a:pt x="6089100" y="2979305"/>
                </a:lnTo>
                <a:cubicBezTo>
                  <a:pt x="6033641" y="2989882"/>
                  <a:pt x="5988719" y="2996128"/>
                  <a:pt x="5963104" y="2993636"/>
                </a:cubicBezTo>
                <a:cubicBezTo>
                  <a:pt x="5792949" y="3029182"/>
                  <a:pt x="5730547" y="3002240"/>
                  <a:pt x="5622676" y="2993454"/>
                </a:cubicBezTo>
                <a:cubicBezTo>
                  <a:pt x="5358705" y="2975083"/>
                  <a:pt x="5242862" y="2994654"/>
                  <a:pt x="5115732" y="2989671"/>
                </a:cubicBezTo>
                <a:cubicBezTo>
                  <a:pt x="4988602" y="2984687"/>
                  <a:pt x="5029567" y="2975639"/>
                  <a:pt x="4859897" y="2963549"/>
                </a:cubicBezTo>
                <a:lnTo>
                  <a:pt x="4391870" y="2926580"/>
                </a:lnTo>
                <a:cubicBezTo>
                  <a:pt x="4327296" y="2956949"/>
                  <a:pt x="4071930" y="2902434"/>
                  <a:pt x="4051327" y="2902384"/>
                </a:cubicBezTo>
                <a:cubicBezTo>
                  <a:pt x="3968352" y="2908170"/>
                  <a:pt x="3882315" y="2886803"/>
                  <a:pt x="3767876" y="2899218"/>
                </a:cubicBezTo>
                <a:cubicBezTo>
                  <a:pt x="3761563" y="2910695"/>
                  <a:pt x="3759706" y="2886579"/>
                  <a:pt x="3607318" y="2887826"/>
                </a:cubicBezTo>
                <a:cubicBezTo>
                  <a:pt x="3517854" y="2911862"/>
                  <a:pt x="3239059" y="2908898"/>
                  <a:pt x="3200813" y="2916134"/>
                </a:cubicBezTo>
                <a:cubicBezTo>
                  <a:pt x="3125330" y="2921689"/>
                  <a:pt x="3104585" y="2900825"/>
                  <a:pt x="3048226" y="2903616"/>
                </a:cubicBezTo>
                <a:cubicBezTo>
                  <a:pt x="3047198" y="2905512"/>
                  <a:pt x="2972947" y="2922104"/>
                  <a:pt x="2930185" y="2925795"/>
                </a:cubicBezTo>
                <a:cubicBezTo>
                  <a:pt x="2887423" y="2929486"/>
                  <a:pt x="2826842" y="2932273"/>
                  <a:pt x="2791651" y="2925762"/>
                </a:cubicBezTo>
                <a:cubicBezTo>
                  <a:pt x="2641026" y="2907373"/>
                  <a:pt x="2577392" y="2897262"/>
                  <a:pt x="2468125" y="2897565"/>
                </a:cubicBezTo>
                <a:cubicBezTo>
                  <a:pt x="2347953" y="2900676"/>
                  <a:pt x="2483169" y="2941985"/>
                  <a:pt x="2308652" y="2926146"/>
                </a:cubicBezTo>
                <a:cubicBezTo>
                  <a:pt x="2305401" y="2936895"/>
                  <a:pt x="2265130" y="2921533"/>
                  <a:pt x="2228153" y="2918475"/>
                </a:cubicBezTo>
                <a:cubicBezTo>
                  <a:pt x="2170686" y="2920724"/>
                  <a:pt x="2206286" y="2945386"/>
                  <a:pt x="2130469" y="2933502"/>
                </a:cubicBezTo>
                <a:lnTo>
                  <a:pt x="2051835" y="2955169"/>
                </a:lnTo>
                <a:cubicBezTo>
                  <a:pt x="2052153" y="2950872"/>
                  <a:pt x="1934201" y="3004193"/>
                  <a:pt x="1910793" y="3004946"/>
                </a:cubicBezTo>
                <a:lnTo>
                  <a:pt x="1758332" y="3027886"/>
                </a:lnTo>
                <a:cubicBezTo>
                  <a:pt x="1709235" y="3044665"/>
                  <a:pt x="1700383" y="3043257"/>
                  <a:pt x="1649704" y="3051307"/>
                </a:cubicBezTo>
                <a:cubicBezTo>
                  <a:pt x="1599024" y="3059359"/>
                  <a:pt x="1520412" y="3098900"/>
                  <a:pt x="1454257" y="3076192"/>
                </a:cubicBezTo>
                <a:cubicBezTo>
                  <a:pt x="1407884" y="3090545"/>
                  <a:pt x="1414359" y="3062092"/>
                  <a:pt x="1323176" y="3081187"/>
                </a:cubicBezTo>
                <a:cubicBezTo>
                  <a:pt x="1269270" y="3084300"/>
                  <a:pt x="1246499" y="3082073"/>
                  <a:pt x="1231798" y="3083652"/>
                </a:cubicBezTo>
                <a:lnTo>
                  <a:pt x="1128386" y="3096270"/>
                </a:lnTo>
                <a:lnTo>
                  <a:pt x="1087572" y="3101257"/>
                </a:lnTo>
                <a:lnTo>
                  <a:pt x="1075937" y="3104255"/>
                </a:lnTo>
                <a:lnTo>
                  <a:pt x="992872" y="3105385"/>
                </a:lnTo>
                <a:cubicBezTo>
                  <a:pt x="955021" y="3105296"/>
                  <a:pt x="904630" y="3125038"/>
                  <a:pt x="891882" y="3122691"/>
                </a:cubicBezTo>
                <a:cubicBezTo>
                  <a:pt x="784087" y="3112356"/>
                  <a:pt x="829281" y="3133000"/>
                  <a:pt x="715888" y="3127380"/>
                </a:cubicBezTo>
                <a:cubicBezTo>
                  <a:pt x="637116" y="3116268"/>
                  <a:pt x="537472" y="3131012"/>
                  <a:pt x="399964" y="3152096"/>
                </a:cubicBezTo>
                <a:lnTo>
                  <a:pt x="310170" y="3146040"/>
                </a:lnTo>
                <a:lnTo>
                  <a:pt x="251771" y="3165636"/>
                </a:lnTo>
                <a:cubicBezTo>
                  <a:pt x="208442" y="3181313"/>
                  <a:pt x="136178" y="3149360"/>
                  <a:pt x="104780" y="3166182"/>
                </a:cubicBezTo>
                <a:cubicBezTo>
                  <a:pt x="55782" y="3185117"/>
                  <a:pt x="29223" y="3184417"/>
                  <a:pt x="8274" y="3178809"/>
                </a:cubicBezTo>
                <a:lnTo>
                  <a:pt x="0" y="3175916"/>
                </a:ln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8134349-588B-EEAA-F3F3-8DF6456C1E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3052" y="3183711"/>
            <a:ext cx="12199314" cy="3671328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sz="20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+mn-lt"/>
                <a:cs typeface="+mn-lt"/>
              </a:rPr>
              <a:t>Гастрономический туризм</a:t>
            </a:r>
            <a:r>
              <a: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+mn-lt"/>
                <a:cs typeface="+mn-lt"/>
              </a:rPr>
              <a:t> — вид туризма, основная цель которого знакомство с определенной страной, или городом этой страны, через призму национальной гастрономии.</a:t>
            </a:r>
            <a:endParaRPr lang="ru-RU"/>
          </a:p>
          <a:p>
            <a:pPr marL="0" indent="0">
              <a:buNone/>
            </a:pPr>
            <a:endParaRPr lang="ru-RU" sz="200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ea typeface="+mn-lt"/>
              <a:cs typeface="+mn-lt"/>
            </a:endParaRPr>
          </a:p>
          <a:p>
            <a:pPr marL="0" indent="0">
              <a:buNone/>
            </a:pPr>
            <a:r>
              <a:rPr lang="ru-RU" sz="20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+mn-lt"/>
                <a:cs typeface="+mn-lt"/>
              </a:rPr>
              <a:t>Гастрономический тур</a:t>
            </a:r>
            <a:r>
              <a: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+mn-lt"/>
                <a:cs typeface="+mn-lt"/>
              </a:rPr>
              <a:t>, или </a:t>
            </a:r>
            <a:r>
              <a:rPr lang="ru-RU" sz="2000" b="1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+mn-lt"/>
                <a:cs typeface="+mn-lt"/>
              </a:rPr>
              <a:t>гастротур</a:t>
            </a:r>
            <a:r>
              <a: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+mn-lt"/>
                <a:cs typeface="+mn-lt"/>
              </a:rPr>
              <a:t> — комплекс мероприятий по дегустации блюд, характерных для местной кухни.</a:t>
            </a:r>
          </a:p>
          <a:p>
            <a:pPr marL="0" indent="0">
              <a:buNone/>
            </a:pPr>
            <a:endParaRPr lang="ru-RU" sz="200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ea typeface="+mn-lt"/>
              <a:cs typeface="+mn-lt"/>
            </a:endParaRPr>
          </a:p>
          <a:p>
            <a:pPr>
              <a:buNone/>
            </a:pPr>
            <a:r>
              <a: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+mn-lt"/>
                <a:cs typeface="+mn-lt"/>
              </a:rPr>
              <a:t>Они бывают:</a:t>
            </a:r>
            <a:endParaRPr lang="ru-RU" sz="200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cs typeface="Times New Roman"/>
            </a:endParaRPr>
          </a:p>
          <a:p>
            <a:r>
              <a: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+mn-lt"/>
                <a:cs typeface="+mn-lt"/>
              </a:rPr>
              <a:t>Сельские - с акцентом на экопродукты и участие в сборе урожая.</a:t>
            </a:r>
            <a:endParaRPr lang="ru-RU" sz="200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cs typeface="Times New Roman"/>
            </a:endParaRPr>
          </a:p>
          <a:p>
            <a:r>
              <a: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+mn-lt"/>
                <a:cs typeface="+mn-lt"/>
              </a:rPr>
              <a:t>Городские - с посещением производств и ресторанов национальной кухни.</a:t>
            </a:r>
            <a:endParaRPr lang="ru-RU" sz="200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ru-RU" sz="160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6886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4" name="Slide Background Fill">
            <a:extLst>
              <a:ext uri="{FF2B5EF4-FFF2-40B4-BE49-F238E27FC236}">
                <a16:creationId xmlns:a16="http://schemas.microsoft.com/office/drawing/2014/main" xmlns="" id="{03AF1C04-3FEF-41BD-BB84-2F263765BEB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051" y="9630"/>
            <a:ext cx="1218894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xmlns="" id="{B58FB4AD-41E6-47ED-BDA3-A923E30D374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2848" y="7034"/>
            <a:ext cx="12188949" cy="6858000"/>
            <a:chOff x="-2848" y="0"/>
            <a:chExt cx="12188949" cy="6858000"/>
          </a:xfrm>
        </p:grpSpPr>
        <p:sp>
          <p:nvSpPr>
            <p:cNvPr id="97" name="Color Cover">
              <a:extLst>
                <a:ext uri="{FF2B5EF4-FFF2-40B4-BE49-F238E27FC236}">
                  <a16:creationId xmlns:a16="http://schemas.microsoft.com/office/drawing/2014/main" xmlns="" id="{6BAE21C0-2D03-4FC3-9667-4C4B9CC76B3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-2848" y="0"/>
              <a:ext cx="12188949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olor Cover">
              <a:extLst>
                <a:ext uri="{FF2B5EF4-FFF2-40B4-BE49-F238E27FC236}">
                  <a16:creationId xmlns:a16="http://schemas.microsoft.com/office/drawing/2014/main" xmlns="" id="{FCB3CB3B-5D77-4F1E-A155-DF4EE6E859F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-2848" y="0"/>
              <a:ext cx="12188949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xmlns="" id="{74F4E70D-A4C9-44E3-A00A-F3AD121AC1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651279" y="598259"/>
            <a:ext cx="10889442" cy="5680742"/>
            <a:chOff x="651279" y="598259"/>
            <a:chExt cx="10889442" cy="5680742"/>
          </a:xfrm>
        </p:grpSpPr>
        <p:sp>
          <p:nvSpPr>
            <p:cNvPr id="101" name="Color">
              <a:extLst>
                <a:ext uri="{FF2B5EF4-FFF2-40B4-BE49-F238E27FC236}">
                  <a16:creationId xmlns:a16="http://schemas.microsoft.com/office/drawing/2014/main" xmlns="" id="{E8AFF701-6A8D-44BD-8C85-9EE4110F6B1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olor">
              <a:extLst>
                <a:ext uri="{FF2B5EF4-FFF2-40B4-BE49-F238E27FC236}">
                  <a16:creationId xmlns:a16="http://schemas.microsoft.com/office/drawing/2014/main" xmlns="" id="{7D44C50E-4B0D-458E-8745-151B0968E5D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Рисунок 5" descr="Picture background">
            <a:extLst>
              <a:ext uri="{FF2B5EF4-FFF2-40B4-BE49-F238E27FC236}">
                <a16:creationId xmlns:a16="http://schemas.microsoft.com/office/drawing/2014/main" xmlns="" id="{85F9A460-A45B-0B06-72CE-21342C2F07D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611" r="-4" b="-4"/>
          <a:stretch/>
        </p:blipFill>
        <p:spPr>
          <a:xfrm>
            <a:off x="967519" y="832844"/>
            <a:ext cx="4166151" cy="2587337"/>
          </a:xfrm>
          <a:prstGeom prst="rect">
            <a:avLst/>
          </a:prstGeom>
        </p:spPr>
      </p:pic>
      <p:pic>
        <p:nvPicPr>
          <p:cNvPr id="4" name="Рисунок 3" descr="Picture background">
            <a:extLst>
              <a:ext uri="{FF2B5EF4-FFF2-40B4-BE49-F238E27FC236}">
                <a16:creationId xmlns:a16="http://schemas.microsoft.com/office/drawing/2014/main" xmlns="" id="{902DEEBF-C077-7D23-8F69-793518C7530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426" r="-2" b="-2"/>
          <a:stretch/>
        </p:blipFill>
        <p:spPr>
          <a:xfrm flipH="1">
            <a:off x="967519" y="3440249"/>
            <a:ext cx="4166151" cy="2587337"/>
          </a:xfrm>
          <a:prstGeom prst="rect">
            <a:avLst/>
          </a:prstGeom>
        </p:spPr>
      </p:pic>
      <p:grpSp>
        <p:nvGrpSpPr>
          <p:cNvPr id="104" name="Group 103">
            <a:extLst>
              <a:ext uri="{FF2B5EF4-FFF2-40B4-BE49-F238E27FC236}">
                <a16:creationId xmlns:a16="http://schemas.microsoft.com/office/drawing/2014/main" xmlns="" id="{E27AF472-EAE3-4572-AB69-B92BD10DBC6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1524" y="0"/>
            <a:ext cx="12188952" cy="6858000"/>
            <a:chOff x="0" y="0"/>
            <a:chExt cx="12188952" cy="6858000"/>
          </a:xfrm>
        </p:grpSpPr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xmlns="" id="{BF4DB9D2-6215-420C-874C-82EADF8C6C7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xmlns="" id="{1F003139-C97C-44FA-B139-32E4DFDCE9C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xmlns="" id="{5CE4DD6E-8CEA-45EE-B630-DBC22144D88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xmlns="" id="{A4372F7F-AA3C-470B-AA61-7C35B7722C9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xmlns="" id="{34B605BF-D199-43DD-9328-E99F2ADFC6F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xmlns="" id="{E5D42A77-7336-4A35-8922-8098A16AA27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xmlns="" id="{4F61F91B-361F-4DD4-9DD1-C381F901CB9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277608" y="6400535"/>
              <a:ext cx="985772" cy="457465"/>
            </a:xfrm>
            <a:custGeom>
              <a:avLst/>
              <a:gdLst>
                <a:gd name="connsiteX0" fmla="*/ 492886 w 985772"/>
                <a:gd name="connsiteY0" fmla="*/ 0 h 460049"/>
                <a:gd name="connsiteX1" fmla="*/ 979365 w 985772"/>
                <a:gd name="connsiteY1" fmla="*/ 396492 h 460049"/>
                <a:gd name="connsiteX2" fmla="*/ 985772 w 985772"/>
                <a:gd name="connsiteY2" fmla="*/ 460049 h 460049"/>
                <a:gd name="connsiteX3" fmla="*/ 0 w 985772"/>
                <a:gd name="connsiteY3" fmla="*/ 460049 h 460049"/>
                <a:gd name="connsiteX4" fmla="*/ 6407 w 985772"/>
                <a:gd name="connsiteY4" fmla="*/ 396492 h 460049"/>
                <a:gd name="connsiteX5" fmla="*/ 492886 w 985772"/>
                <a:gd name="connsiteY5" fmla="*/ 0 h 46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5772" h="460049">
                  <a:moveTo>
                    <a:pt x="492886" y="0"/>
                  </a:moveTo>
                  <a:cubicBezTo>
                    <a:pt x="732851" y="0"/>
                    <a:pt x="933061" y="170215"/>
                    <a:pt x="979365" y="396492"/>
                  </a:cubicBezTo>
                  <a:lnTo>
                    <a:pt x="985772" y="460049"/>
                  </a:lnTo>
                  <a:lnTo>
                    <a:pt x="0" y="460049"/>
                  </a:lnTo>
                  <a:lnTo>
                    <a:pt x="6407" y="396492"/>
                  </a:lnTo>
                  <a:cubicBezTo>
                    <a:pt x="52711" y="170215"/>
                    <a:pt x="252921" y="0"/>
                    <a:pt x="492886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xmlns="" id="{7401EE7D-B85D-4C10-AB8C-71884EFB112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C0AA1AA-9553-5634-7785-4C001F7C3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8402" y="836999"/>
            <a:ext cx="5667208" cy="519233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1400">
                <a:latin typeface="Times New Roman"/>
                <a:ea typeface="+mn-lt"/>
                <a:cs typeface="+mn-lt"/>
              </a:rPr>
              <a:t>Истоки </a:t>
            </a:r>
            <a:r>
              <a:rPr lang="ru-RU" sz="1400" err="1">
                <a:latin typeface="Times New Roman"/>
                <a:ea typeface="+mn-lt"/>
                <a:cs typeface="+mn-lt"/>
              </a:rPr>
              <a:t>гастротуризма</a:t>
            </a:r>
            <a:r>
              <a:rPr lang="ru-RU" sz="1400">
                <a:latin typeface="Times New Roman"/>
                <a:ea typeface="+mn-lt"/>
                <a:cs typeface="+mn-lt"/>
              </a:rPr>
              <a:t> восходят к эпохе великих путешественников - Марко Поло и Афанасия Никитина, которые описывали кулинарные традиции посещаемых стран. В XVIII веке европейские аристократы, включая Томаса Джефферсона, знакомились с региональными кухнями во время поездок.</a:t>
            </a:r>
            <a:endParaRPr lang="ru-RU" sz="1400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ru-RU" sz="1400">
                <a:latin typeface="Times New Roman"/>
                <a:ea typeface="+mn-lt"/>
                <a:cs typeface="+mn-lt"/>
              </a:rPr>
              <a:t>Официальное признание пришло в 1998 году, когда Люси Лонг ввела термин "кулинарный туризм". </a:t>
            </a:r>
          </a:p>
          <a:p>
            <a:pPr marL="0" indent="0">
              <a:buNone/>
            </a:pPr>
            <a:r>
              <a:rPr lang="ru-RU" sz="1400">
                <a:latin typeface="Times New Roman"/>
                <a:ea typeface="+mn-lt"/>
                <a:cs typeface="+mn-lt"/>
              </a:rPr>
              <a:t>В XX веке появились:</a:t>
            </a:r>
            <a:endParaRPr lang="ru-RU" sz="1400">
              <a:latin typeface="Times New Roman"/>
              <a:cs typeface="Times New Roman"/>
            </a:endParaRPr>
          </a:p>
          <a:p>
            <a:pPr marL="457200" indent="-457200"/>
            <a:r>
              <a:rPr lang="ru-RU" sz="1400">
                <a:latin typeface="Times New Roman"/>
                <a:ea typeface="+mn-lt"/>
                <a:cs typeface="+mn-lt"/>
              </a:rPr>
              <a:t>Ресторанные гиды (Michelin Guide)</a:t>
            </a:r>
            <a:endParaRPr lang="ru-RU" sz="1400">
              <a:latin typeface="Times New Roman"/>
              <a:cs typeface="Times New Roman"/>
            </a:endParaRPr>
          </a:p>
          <a:p>
            <a:pPr marL="457200" indent="-457200"/>
            <a:r>
              <a:rPr lang="ru-RU" sz="1400">
                <a:latin typeface="Times New Roman"/>
                <a:ea typeface="+mn-lt"/>
                <a:cs typeface="+mn-lt"/>
              </a:rPr>
              <a:t>Кулинарные СМИ</a:t>
            </a:r>
            <a:endParaRPr lang="ru-RU" sz="1400">
              <a:latin typeface="Times New Roman"/>
              <a:cs typeface="Times New Roman"/>
            </a:endParaRPr>
          </a:p>
          <a:p>
            <a:pPr marL="0" indent="0" algn="just">
              <a:buNone/>
            </a:pPr>
            <a:r>
              <a:rPr lang="ru-RU" sz="1400">
                <a:latin typeface="Times New Roman"/>
                <a:ea typeface="+mn-lt"/>
                <a:cs typeface="+mn-lt"/>
              </a:rPr>
              <a:t>ЮНЕСКО признало гастрономию как культурное наследие. </a:t>
            </a:r>
            <a:endParaRPr lang="ru-RU" sz="1400">
              <a:latin typeface="Times New Roman"/>
              <a:cs typeface="Times New Roman"/>
            </a:endParaRPr>
          </a:p>
          <a:p>
            <a:pPr>
              <a:buNone/>
            </a:pPr>
            <a:endParaRPr lang="ru-RU" sz="1400">
              <a:latin typeface="Times New Roman"/>
              <a:ea typeface="+mn-lt"/>
              <a:cs typeface="+mn-lt"/>
            </a:endParaRPr>
          </a:p>
          <a:p>
            <a:pPr algn="ctr">
              <a:buNone/>
            </a:pPr>
            <a:r>
              <a:rPr lang="ru-RU" sz="1400" b="1">
                <a:latin typeface="Times New Roman"/>
                <a:ea typeface="+mn-lt"/>
                <a:cs typeface="+mn-lt"/>
              </a:rPr>
              <a:t>Российский </a:t>
            </a:r>
            <a:r>
              <a:rPr lang="ru-RU" sz="1400" b="1" err="1">
                <a:latin typeface="Times New Roman"/>
                <a:ea typeface="+mn-lt"/>
                <a:cs typeface="+mn-lt"/>
              </a:rPr>
              <a:t>гастротуризм</a:t>
            </a:r>
            <a:r>
              <a:rPr lang="ru-RU" sz="1400" b="1">
                <a:latin typeface="Times New Roman"/>
                <a:ea typeface="+mn-lt"/>
                <a:cs typeface="+mn-lt"/>
              </a:rPr>
              <a:t> </a:t>
            </a:r>
            <a:endParaRPr lang="ru-RU" sz="1400" b="1">
              <a:latin typeface="Times New Roman"/>
              <a:cs typeface="Times New Roman"/>
            </a:endParaRPr>
          </a:p>
          <a:p>
            <a:pPr>
              <a:buNone/>
            </a:pPr>
            <a:r>
              <a:rPr lang="ru-RU" sz="1400">
                <a:latin typeface="Times New Roman"/>
                <a:ea typeface="+mn-lt"/>
                <a:cs typeface="+mn-lt"/>
              </a:rPr>
              <a:t>Активное развитие началось в 2000-х, объединив: </a:t>
            </a:r>
            <a:endParaRPr lang="ru-RU" sz="1400">
              <a:latin typeface="Times New Roman"/>
              <a:cs typeface="Times New Roman"/>
            </a:endParaRPr>
          </a:p>
          <a:p>
            <a:r>
              <a:rPr lang="ru-RU" sz="1400">
                <a:latin typeface="Times New Roman"/>
                <a:ea typeface="+mn-lt"/>
                <a:cs typeface="+mn-lt"/>
              </a:rPr>
              <a:t>Традиции царской кухни </a:t>
            </a:r>
            <a:endParaRPr lang="ru-RU" sz="1400">
              <a:latin typeface="Times New Roman"/>
              <a:cs typeface="Times New Roman"/>
            </a:endParaRPr>
          </a:p>
          <a:p>
            <a:r>
              <a:rPr lang="ru-RU" sz="1400">
                <a:latin typeface="Times New Roman"/>
                <a:ea typeface="+mn-lt"/>
                <a:cs typeface="+mn-lt"/>
              </a:rPr>
              <a:t>Советское гастрономическое наследие </a:t>
            </a:r>
            <a:endParaRPr lang="ru-RU" sz="1400">
              <a:latin typeface="Times New Roman"/>
              <a:cs typeface="Times New Roman"/>
            </a:endParaRPr>
          </a:p>
          <a:p>
            <a:r>
              <a:rPr lang="ru-RU" sz="1400">
                <a:latin typeface="Times New Roman"/>
                <a:ea typeface="+mn-lt"/>
                <a:cs typeface="+mn-lt"/>
              </a:rPr>
              <a:t>Современную интерпретацию русской кухни</a:t>
            </a:r>
            <a:endParaRPr lang="ru-RU" sz="1400">
              <a:latin typeface="Times New Roman"/>
            </a:endParaRPr>
          </a:p>
          <a:p>
            <a:pPr marL="0" indent="0">
              <a:buNone/>
            </a:pPr>
            <a:endParaRPr lang="ru-RU" sz="5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38646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48" name="Rectangle 647">
            <a:extLst>
              <a:ext uri="{FF2B5EF4-FFF2-40B4-BE49-F238E27FC236}">
                <a16:creationId xmlns:a16="http://schemas.microsoft.com/office/drawing/2014/main" xmlns="" id="{79BB35BC-D5C2-4C8B-A22A-A71E6191913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3" name="Рисунок 642" descr="Picture background">
            <a:extLst>
              <a:ext uri="{FF2B5EF4-FFF2-40B4-BE49-F238E27FC236}">
                <a16:creationId xmlns:a16="http://schemas.microsoft.com/office/drawing/2014/main" xmlns="" id="{4F6A452A-4E12-FB7C-C2C5-2ECC38AE0BA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186" r="22280" b="-1"/>
          <a:stretch/>
        </p:blipFill>
        <p:spPr>
          <a:xfrm>
            <a:off x="20" y="10"/>
            <a:ext cx="4033106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xmlns="" id="{CA445D07-864B-B67F-447E-FAE4DA20F8D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6652743"/>
              </p:ext>
            </p:extLst>
          </p:nvPr>
        </p:nvGraphicFramePr>
        <p:xfrm>
          <a:off x="4034878" y="-929"/>
          <a:ext cx="8158084" cy="68627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25746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891401DC-7AF6-42FA-BE31-CF773B6C8B2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680"/>
            <a:ext cx="12188952" cy="685800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Рисунок 6" descr="Изображение выглядит как текст, снимок экрана, диаграмма, Шрифт&#10;&#10;Содержимое, созданное ИИ, может быть неверным.">
            <a:extLst>
              <a:ext uri="{FF2B5EF4-FFF2-40B4-BE49-F238E27FC236}">
                <a16:creationId xmlns:a16="http://schemas.microsoft.com/office/drawing/2014/main" xmlns="" id="{1C84CCE9-2DFD-C367-A363-3FD30A3ABE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7469" y="-1073"/>
            <a:ext cx="3873154" cy="2235199"/>
          </a:xfrm>
          <a:prstGeom prst="rect">
            <a:avLst/>
          </a:prstGeom>
        </p:spPr>
      </p:pic>
      <p:pic>
        <p:nvPicPr>
          <p:cNvPr id="6" name="Рисунок 5" descr="Изображение выглядит как текст, снимок экрана, диаграмма, Шрифт&#10;&#10;Содержимое, созданное ИИ, может быть неверным.">
            <a:extLst>
              <a:ext uri="{FF2B5EF4-FFF2-40B4-BE49-F238E27FC236}">
                <a16:creationId xmlns:a16="http://schemas.microsoft.com/office/drawing/2014/main" xmlns="" id="{1F09A1C0-958B-20AE-BE84-C98082C073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467" y="-1073"/>
            <a:ext cx="4046722" cy="2242424"/>
          </a:xfrm>
          <a:prstGeom prst="rect">
            <a:avLst/>
          </a:prstGeom>
        </p:spPr>
      </p:pic>
      <p:pic>
        <p:nvPicPr>
          <p:cNvPr id="5" name="Рисунок 4" descr="Изображение выглядит как текст, снимок экрана, Шрифт, диаграмма&#10;&#10;Содержимое, созданное ИИ, может быть неверным.">
            <a:extLst>
              <a:ext uri="{FF2B5EF4-FFF2-40B4-BE49-F238E27FC236}">
                <a16:creationId xmlns:a16="http://schemas.microsoft.com/office/drawing/2014/main" xmlns="" id="{C61ABD2E-6844-D5BA-F595-B9621EA457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" y="2325460"/>
            <a:ext cx="4021219" cy="2250534"/>
          </a:xfrm>
          <a:prstGeom prst="rect">
            <a:avLst/>
          </a:prstGeom>
        </p:spPr>
      </p:pic>
      <p:pic>
        <p:nvPicPr>
          <p:cNvPr id="8" name="Рисунок 7" descr="Изображение выглядит как текст, снимок экрана, диаграмма, Шрифт&#10;&#10;Содержимое, созданное ИИ, может быть неверным.">
            <a:extLst>
              <a:ext uri="{FF2B5EF4-FFF2-40B4-BE49-F238E27FC236}">
                <a16:creationId xmlns:a16="http://schemas.microsoft.com/office/drawing/2014/main" xmlns="" id="{506797C3-B7D0-A996-6742-D8DC613515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4223" y="-4251"/>
            <a:ext cx="4134665" cy="2236725"/>
          </a:xfrm>
          <a:prstGeom prst="rect">
            <a:avLst/>
          </a:prstGeom>
        </p:spPr>
      </p:pic>
      <p:pic>
        <p:nvPicPr>
          <p:cNvPr id="4" name="Объект 3" descr="Изображение выглядит как текст, снимок экрана, диаграмма, Шрифт&#10;&#10;Содержимое, созданное ИИ, может быть неверным.">
            <a:extLst>
              <a:ext uri="{FF2B5EF4-FFF2-40B4-BE49-F238E27FC236}">
                <a16:creationId xmlns:a16="http://schemas.microsoft.com/office/drawing/2014/main" xmlns="" id="{1026054F-48F1-7582-58D5-C441D28406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484" y="4621878"/>
            <a:ext cx="4052824" cy="2238562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2B7203F0-D9CB-4774-B9D4-B3AB625DFB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067495" y="2300641"/>
            <a:ext cx="8124506" cy="455736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2DB39B3-D47D-0FD0-EB8F-3ECBEA160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4624" y="3716606"/>
            <a:ext cx="6868620" cy="1016898"/>
          </a:xfrm>
        </p:spPr>
        <p:txBody>
          <a:bodyPr>
            <a:normAutofit/>
          </a:bodyPr>
          <a:lstStyle/>
          <a:p>
            <a:pPr algn="ctr"/>
            <a:r>
              <a:rPr lang="ru-RU" sz="4000" b="1">
                <a:solidFill>
                  <a:schemeClr val="bg1"/>
                </a:solidFill>
                <a:latin typeface="Times New Roman"/>
                <a:cs typeface="Times New Roman"/>
              </a:rPr>
              <a:t>Мониторинг</a:t>
            </a:r>
            <a:endParaRPr lang="ru-RU" sz="4000">
              <a:solidFill>
                <a:schemeClr val="bg1"/>
              </a:solidFill>
              <a:latin typeface="Aptos Display" panose="020F0302020204030204"/>
              <a:cs typeface="Times New Roman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A88CB8AF-5631-45C6-BFEC-971C4D6E583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H="1">
            <a:off x="0" y="2285774"/>
            <a:ext cx="12188952" cy="0"/>
          </a:xfrm>
          <a:prstGeom prst="line">
            <a:avLst/>
          </a:prstGeom>
          <a:ln w="1016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9F2EA1AF-73AB-4FCB-B4EE-0E42E7250F6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H="1">
            <a:off x="0" y="4571548"/>
            <a:ext cx="4064320" cy="0"/>
          </a:xfrm>
          <a:prstGeom prst="line">
            <a:avLst/>
          </a:prstGeom>
          <a:ln w="1016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65A18FBF-6157-4210-BEF2-9A6C31FA89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064319" y="-680"/>
            <a:ext cx="0" cy="6858003"/>
          </a:xfrm>
          <a:prstGeom prst="line">
            <a:avLst/>
          </a:prstGeom>
          <a:ln w="1016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xmlns="" id="{43C9CCA8-3CEC-4CD0-A624-A701C612511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8020742" y="-680"/>
            <a:ext cx="0" cy="2240280"/>
          </a:xfrm>
          <a:prstGeom prst="line">
            <a:avLst/>
          </a:prstGeom>
          <a:ln w="1016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614A12D-CD1A-BE7A-83EF-F38766520ED2}"/>
              </a:ext>
            </a:extLst>
          </p:cNvPr>
          <p:cNvSpPr txBox="1"/>
          <p:nvPr/>
        </p:nvSpPr>
        <p:spPr>
          <a:xfrm>
            <a:off x="-8106" y="6486615"/>
            <a:ext cx="4053567" cy="369332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/>
              <a:t>1</a:t>
            </a:r>
            <a:endParaRPr lang="ru-RU" sz="1200">
              <a:solidFill>
                <a:srgbClr val="F8FAFF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8A81D71-84AF-DAC3-90AF-32397252388E}"/>
              </a:ext>
            </a:extLst>
          </p:cNvPr>
          <p:cNvSpPr txBox="1"/>
          <p:nvPr/>
        </p:nvSpPr>
        <p:spPr>
          <a:xfrm>
            <a:off x="0" y="4160082"/>
            <a:ext cx="4053567" cy="369332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7A1E4DC-EB04-597D-F8AB-88DA5D96AFCD}"/>
              </a:ext>
            </a:extLst>
          </p:cNvPr>
          <p:cNvSpPr txBox="1"/>
          <p:nvPr/>
        </p:nvSpPr>
        <p:spPr>
          <a:xfrm>
            <a:off x="-8107" y="1874082"/>
            <a:ext cx="4053567" cy="369332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/>
              <a:t>3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8D84DE3E-F570-2F83-0D0D-217785D51675}"/>
              </a:ext>
            </a:extLst>
          </p:cNvPr>
          <p:cNvSpPr txBox="1"/>
          <p:nvPr/>
        </p:nvSpPr>
        <p:spPr>
          <a:xfrm>
            <a:off x="4109935" y="1874082"/>
            <a:ext cx="3867121" cy="369332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/>
              <a:t>4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AD97D113-46C6-8462-2831-B73A91DEAA54}"/>
              </a:ext>
            </a:extLst>
          </p:cNvPr>
          <p:cNvSpPr txBox="1"/>
          <p:nvPr/>
        </p:nvSpPr>
        <p:spPr>
          <a:xfrm>
            <a:off x="8057745" y="1874082"/>
            <a:ext cx="4134630" cy="369332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/>
              <a:t>5</a:t>
            </a: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9763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26">
            <a:extLst>
              <a:ext uri="{FF2B5EF4-FFF2-40B4-BE49-F238E27FC236}">
                <a16:creationId xmlns:a16="http://schemas.microsoft.com/office/drawing/2014/main" xmlns="" id="{E18F6E8B-15ED-43C7-94BA-91549A651C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E50E1D4-21C2-9FC4-F1C0-4821A9761647}"/>
              </a:ext>
            </a:extLst>
          </p:cNvPr>
          <p:cNvSpPr txBox="1"/>
          <p:nvPr/>
        </p:nvSpPr>
        <p:spPr>
          <a:xfrm>
            <a:off x="1113810" y="3050335"/>
            <a:ext cx="5741888" cy="2710384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dirty="0" err="1">
                <a:latin typeface="Times New Roman"/>
                <a:ea typeface="+mj-ea"/>
                <a:cs typeface="Times New Roman"/>
              </a:rPr>
              <a:t>Дорожная</a:t>
            </a:r>
            <a:r>
              <a:rPr lang="en-US" sz="4000" b="1" dirty="0">
                <a:latin typeface="Times New Roman"/>
                <a:ea typeface="+mj-ea"/>
                <a:cs typeface="Times New Roman"/>
              </a:rPr>
              <a:t> </a:t>
            </a:r>
            <a:r>
              <a:rPr lang="en-US" sz="4000" b="1" dirty="0" err="1">
                <a:latin typeface="Times New Roman"/>
                <a:ea typeface="+mj-ea"/>
                <a:cs typeface="Times New Roman"/>
              </a:rPr>
              <a:t>карта</a:t>
            </a:r>
            <a:r>
              <a:rPr lang="en-US" sz="4000" b="1" dirty="0">
                <a:latin typeface="Times New Roman"/>
                <a:ea typeface="+mj-ea"/>
                <a:cs typeface="Times New Roman"/>
              </a:rPr>
              <a:t> </a:t>
            </a:r>
            <a:r>
              <a:rPr lang="en-US" sz="4000" b="1" dirty="0" err="1">
                <a:latin typeface="Times New Roman"/>
                <a:ea typeface="+mj-ea"/>
                <a:cs typeface="Times New Roman"/>
              </a:rPr>
              <a:t>для</a:t>
            </a:r>
            <a:r>
              <a:rPr lang="en-US" sz="4000" b="1" dirty="0">
                <a:latin typeface="Times New Roman"/>
                <a:ea typeface="+mj-ea"/>
                <a:cs typeface="Times New Roman"/>
              </a:rPr>
              <a:t> </a:t>
            </a:r>
            <a:r>
              <a:rPr lang="en-US" sz="4000" b="1" dirty="0" err="1">
                <a:latin typeface="Times New Roman"/>
                <a:ea typeface="+mj-ea"/>
                <a:cs typeface="Times New Roman"/>
              </a:rPr>
              <a:t>маршрута</a:t>
            </a:r>
            <a:r>
              <a:rPr lang="en-US" sz="4000" b="1" dirty="0">
                <a:latin typeface="Times New Roman"/>
                <a:ea typeface="+mj-ea"/>
                <a:cs typeface="Times New Roman"/>
              </a:rPr>
              <a:t> </a:t>
            </a:r>
            <a:endParaRPr lang="ru-RU" sz="4000" dirty="0">
              <a:latin typeface="Times New Roman"/>
              <a:ea typeface="+mj-ea"/>
              <a:cs typeface="Times New Roman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dirty="0">
                <a:latin typeface="Times New Roman"/>
                <a:ea typeface="+mj-ea"/>
                <a:cs typeface="Times New Roman"/>
              </a:rPr>
              <a:t>«</a:t>
            </a:r>
            <a:r>
              <a:rPr lang="en-US" sz="4000" b="1" dirty="0" err="1">
                <a:latin typeface="Times New Roman"/>
                <a:ea typeface="+mj-ea"/>
                <a:cs typeface="Times New Roman"/>
              </a:rPr>
              <a:t>Вкусный</a:t>
            </a:r>
            <a:r>
              <a:rPr lang="en-US" sz="4000" b="1" dirty="0">
                <a:latin typeface="Times New Roman"/>
                <a:ea typeface="+mj-ea"/>
                <a:cs typeface="Times New Roman"/>
              </a:rPr>
              <a:t> </a:t>
            </a:r>
            <a:r>
              <a:rPr lang="en-US" sz="4000" b="1" dirty="0" err="1">
                <a:latin typeface="Times New Roman"/>
                <a:ea typeface="+mj-ea"/>
                <a:cs typeface="Times New Roman"/>
              </a:rPr>
              <a:t>Хабаровск</a:t>
            </a:r>
            <a:r>
              <a:rPr lang="en-US" sz="4000" b="1" dirty="0">
                <a:latin typeface="Times New Roman"/>
                <a:ea typeface="+mj-ea"/>
                <a:cs typeface="Times New Roman"/>
              </a:rPr>
              <a:t>»</a:t>
            </a:r>
            <a:endParaRPr lang="ru-RU" sz="4000" dirty="0">
              <a:ea typeface="+mj-ea"/>
            </a:endParaRPr>
          </a:p>
        </p:txBody>
      </p:sp>
      <p:grpSp>
        <p:nvGrpSpPr>
          <p:cNvPr id="53" name="Group 28">
            <a:extLst>
              <a:ext uri="{FF2B5EF4-FFF2-40B4-BE49-F238E27FC236}">
                <a16:creationId xmlns:a16="http://schemas.microsoft.com/office/drawing/2014/main" xmlns="" id="{032D8612-31EB-44CF-A1D0-14FD4C7054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3048031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F19A4A0F-1B59-4DB0-9764-D10936E9877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30">
              <a:extLst>
                <a:ext uri="{FF2B5EF4-FFF2-40B4-BE49-F238E27FC236}">
                  <a16:creationId xmlns:a16="http://schemas.microsoft.com/office/drawing/2014/main" xmlns="" id="{F399A70F-F8CD-4992-9EF5-6CF15472E73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xmlns="" id="{48F4FEDC-6D80-458C-A665-075D9B9500F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B81933D1-5615-42C7-9C0B-4EB7105CCE2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B089A89A-1E9C-4761-9DFF-53C275FBF8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858000" y="257770"/>
            <a:ext cx="4837176" cy="29799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Рисунок 7" descr="Изображение выглядит как текст, электроника, снимок экрана, Веб-сайт&#10;&#10;Содержимое, созданное ИИ, может быть неверным.">
            <a:extLst>
              <a:ext uri="{FF2B5EF4-FFF2-40B4-BE49-F238E27FC236}">
                <a16:creationId xmlns:a16="http://schemas.microsoft.com/office/drawing/2014/main" xmlns="" id="{7DD53B02-7A72-FABF-4967-FC78756FD7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1937" y="418586"/>
            <a:ext cx="4538159" cy="263175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19C9EAEA-39D0-4B0E-A0EB-51E7B26740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858000" y="3462252"/>
            <a:ext cx="4837176" cy="29799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Рисунок 6" descr="Изображение выглядит как текст, снимок экрана, Веб-сайт, дизайн&#10;&#10;Содержимое, созданное ИИ, может быть неверным.">
            <a:extLst>
              <a:ext uri="{FF2B5EF4-FFF2-40B4-BE49-F238E27FC236}">
                <a16:creationId xmlns:a16="http://schemas.microsoft.com/office/drawing/2014/main" xmlns="" id="{D2E27992-E3BF-20D6-BD6D-7BC199C31C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7837" y="3620216"/>
            <a:ext cx="4546359" cy="2655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660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51">
            <a:extLst>
              <a:ext uri="{FF2B5EF4-FFF2-40B4-BE49-F238E27FC236}">
                <a16:creationId xmlns:a16="http://schemas.microsoft.com/office/drawing/2014/main" xmlns="" id="{2DA60C47-9F76-46D7-9D57-E0C7BA42B81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9A30C54-EB8F-7E05-ACEA-BCD7B5746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0337" y="2227106"/>
            <a:ext cx="5441638" cy="2263041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n-US" sz="3200" b="1" dirty="0" err="1">
                <a:latin typeface="Times New Roman"/>
                <a:cs typeface="Times New Roman"/>
              </a:rPr>
              <a:t>Двухдневный</a:t>
            </a:r>
            <a:r>
              <a:rPr lang="en-US" sz="3200" b="1" dirty="0">
                <a:latin typeface="Times New Roman"/>
                <a:cs typeface="Times New Roman"/>
              </a:rPr>
              <a:t> </a:t>
            </a:r>
            <a:r>
              <a:rPr lang="en-US" sz="3200" b="1" dirty="0" err="1">
                <a:latin typeface="Times New Roman"/>
                <a:cs typeface="Times New Roman"/>
              </a:rPr>
              <a:t>гастрономический</a:t>
            </a:r>
            <a:r>
              <a:rPr lang="en-US" sz="3200" b="1" dirty="0">
                <a:latin typeface="Times New Roman"/>
                <a:cs typeface="Times New Roman"/>
              </a:rPr>
              <a:t> </a:t>
            </a:r>
            <a:r>
              <a:rPr lang="en-US" sz="3200" b="1" dirty="0" err="1">
                <a:latin typeface="Times New Roman"/>
                <a:cs typeface="Times New Roman"/>
              </a:rPr>
              <a:t>маршрут</a:t>
            </a:r>
            <a:r>
              <a:rPr lang="en-US" sz="3200" b="1" dirty="0">
                <a:latin typeface="Times New Roman"/>
                <a:cs typeface="Times New Roman"/>
              </a:rPr>
              <a:t> и </a:t>
            </a:r>
            <a:r>
              <a:rPr lang="en-US" sz="3200" b="1" dirty="0" err="1">
                <a:latin typeface="Times New Roman"/>
                <a:cs typeface="Times New Roman"/>
              </a:rPr>
              <a:t>сайт</a:t>
            </a:r>
            <a:r>
              <a:rPr lang="en-US" sz="3200" b="1" dirty="0">
                <a:latin typeface="Times New Roman"/>
                <a:cs typeface="Times New Roman"/>
              </a:rPr>
              <a:t> </a:t>
            </a:r>
            <a:br>
              <a:rPr lang="en-US" sz="3200" b="1" dirty="0">
                <a:latin typeface="Times New Roman"/>
                <a:cs typeface="Times New Roman"/>
              </a:rPr>
            </a:br>
            <a:r>
              <a:rPr lang="en-US" sz="3200" b="1" dirty="0">
                <a:latin typeface="Times New Roman"/>
                <a:cs typeface="Times New Roman"/>
              </a:rPr>
              <a:t>«</a:t>
            </a:r>
            <a:r>
              <a:rPr lang="en-US" sz="3200" b="1" dirty="0" err="1">
                <a:latin typeface="Times New Roman"/>
                <a:cs typeface="Times New Roman"/>
              </a:rPr>
              <a:t>Вкусный</a:t>
            </a:r>
            <a:r>
              <a:rPr lang="en-US" sz="3200" b="1" dirty="0">
                <a:latin typeface="Times New Roman"/>
                <a:cs typeface="Times New Roman"/>
              </a:rPr>
              <a:t> </a:t>
            </a:r>
            <a:r>
              <a:rPr lang="en-US" sz="3200" b="1" dirty="0" err="1">
                <a:latin typeface="Times New Roman"/>
                <a:cs typeface="Times New Roman"/>
              </a:rPr>
              <a:t>Хабаровск</a:t>
            </a:r>
            <a:r>
              <a:rPr lang="en-US" sz="3200" b="1" dirty="0">
                <a:latin typeface="Times New Roman"/>
                <a:cs typeface="Times New Roman"/>
              </a:rPr>
              <a:t>»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99413ED5-9ED4-4772-BCE4-2BCAE6B12E3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6200000">
            <a:off x="2365538" y="385757"/>
            <a:ext cx="1715478" cy="64465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04357C93-F0CB-4A1C-8F77-4E90637898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33413" y="269325"/>
            <a:ext cx="5591744" cy="61719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 descr="Изображение выглядит как текст, снимок экрана, строительство, линия горизонта&#10;&#10;Содержимое, созданное ИИ, может быть неверным.">
            <a:extLst>
              <a:ext uri="{FF2B5EF4-FFF2-40B4-BE49-F238E27FC236}">
                <a16:creationId xmlns:a16="http://schemas.microsoft.com/office/drawing/2014/main" xmlns="" id="{4ACE1B57-8F5A-A502-DBD2-029A879586A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869" r="-1" b="7269"/>
          <a:stretch/>
        </p:blipFill>
        <p:spPr>
          <a:xfrm>
            <a:off x="965587" y="537722"/>
            <a:ext cx="5127395" cy="2629092"/>
          </a:xfrm>
          <a:prstGeom prst="rect">
            <a:avLst/>
          </a:prstGeom>
        </p:spPr>
      </p:pic>
      <p:pic>
        <p:nvPicPr>
          <p:cNvPr id="5" name="Рисунок 4" descr="Изображение выглядит как текст, снимок экрана, дизайн&#10;&#10;Содержимое, созданное ИИ, может быть неверным.">
            <a:extLst>
              <a:ext uri="{FF2B5EF4-FFF2-40B4-BE49-F238E27FC236}">
                <a16:creationId xmlns:a16="http://schemas.microsoft.com/office/drawing/2014/main" xmlns="" id="{BDC0DC54-62D7-18AD-B34E-6359AA5F9BD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-1" b="1456"/>
          <a:stretch/>
        </p:blipFill>
        <p:spPr>
          <a:xfrm>
            <a:off x="968605" y="3425794"/>
            <a:ext cx="5127395" cy="2752077"/>
          </a:xfrm>
          <a:prstGeom prst="rect">
            <a:avLst/>
          </a:prstGeom>
        </p:spPr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6CF143E5-57C3-46A3-91A2-EDAA7A8E6A7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00543" y="2754068"/>
            <a:ext cx="149016" cy="17099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5" descr="Изображение выглядит как шаблон, прямоугольный, Симметрия, пиксель&#10;&#10;Содержимое, созданное ИИ, может быть неверным.">
            <a:extLst>
              <a:ext uri="{FF2B5EF4-FFF2-40B4-BE49-F238E27FC236}">
                <a16:creationId xmlns:a16="http://schemas.microsoft.com/office/drawing/2014/main" xmlns="" id="{F71438C7-9A7D-124D-F0FE-E4C50CA9E5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3373" y="266750"/>
            <a:ext cx="2271634" cy="222340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8844266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436</Words>
  <Application>Microsoft Office PowerPoint</Application>
  <PresentationFormat>Широкоэкранный</PresentationFormat>
  <Paragraphs>72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Aptos</vt:lpstr>
      <vt:lpstr>Aptos Display</vt:lpstr>
      <vt:lpstr>Arial</vt:lpstr>
      <vt:lpstr>Calibri</vt:lpstr>
      <vt:lpstr>Calibri Light</vt:lpstr>
      <vt:lpstr>Times New Roman</vt:lpstr>
      <vt:lpstr>Тема Office</vt:lpstr>
      <vt:lpstr>Муниципальное бюджетное общеобразовательное учреждение средняя общеобразовательная школа №15  имени Пяти Героев Советского Союза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Мониторинг</vt:lpstr>
      <vt:lpstr>Презентация PowerPoint</vt:lpstr>
      <vt:lpstr>Двухдневный гастрономический маршрут и сайт  «Вкусный Хабаровск»</vt:lpstr>
      <vt:lpstr>Заключение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средняя общеобразовательная школа №15  имени Пяти Героев Советского Союза  </dc:title>
  <dc:creator/>
  <cp:lastModifiedBy>Учетная запись Майкрософт</cp:lastModifiedBy>
  <cp:revision>20</cp:revision>
  <dcterms:created xsi:type="dcterms:W3CDTF">2025-04-06T06:21:29Z</dcterms:created>
  <dcterms:modified xsi:type="dcterms:W3CDTF">2025-04-11T00:22:16Z</dcterms:modified>
</cp:coreProperties>
</file>