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9" r:id="rId2"/>
    <p:sldId id="263" r:id="rId3"/>
    <p:sldId id="279" r:id="rId4"/>
    <p:sldId id="266" r:id="rId5"/>
    <p:sldId id="256" r:id="rId6"/>
    <p:sldId id="272" r:id="rId7"/>
    <p:sldId id="283" r:id="rId8"/>
    <p:sldId id="28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1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A6428-059F-4AD4-A1FE-FC87623C20E6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1D683B-AC0A-47C3-BCAF-0418D181CC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798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D683B-AC0A-47C3-BCAF-0418D181CC6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479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hyperlink" Target="https://1418museum.ru/heroes/71984050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15.jpeg"/><Relationship Id="rId12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hyperlink" Target="https://pamyat-naroda.ru/" TargetMode="External"/><Relationship Id="rId5" Type="http://schemas.openxmlformats.org/officeDocument/2006/relationships/image" Target="../media/image13.jpeg"/><Relationship Id="rId10" Type="http://schemas.openxmlformats.org/officeDocument/2006/relationships/image" Target="../media/image16.png"/><Relationship Id="rId4" Type="http://schemas.openxmlformats.org/officeDocument/2006/relationships/image" Target="../media/image12.jpeg"/><Relationship Id="rId9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6.png"/><Relationship Id="rId7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9.png"/><Relationship Id="rId9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t.me/school_2_solnehnyy/5476" TargetMode="External"/><Relationship Id="rId13" Type="http://schemas.openxmlformats.org/officeDocument/2006/relationships/image" Target="../media/image28.jpeg"/><Relationship Id="rId3" Type="http://schemas.openxmlformats.org/officeDocument/2006/relationships/image" Target="../media/image6.png"/><Relationship Id="rId7" Type="http://schemas.openxmlformats.org/officeDocument/2006/relationships/image" Target="../media/image24.jpeg"/><Relationship Id="rId12" Type="http://schemas.openxmlformats.org/officeDocument/2006/relationships/image" Target="../media/image2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26.jpeg"/><Relationship Id="rId5" Type="http://schemas.openxmlformats.org/officeDocument/2006/relationships/image" Target="../media/image22.jpeg"/><Relationship Id="rId1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1.png"/><Relationship Id="rId9" Type="http://schemas.openxmlformats.org/officeDocument/2006/relationships/image" Target="../media/image25.jpeg"/><Relationship Id="rId1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6.png"/><Relationship Id="rId7" Type="http://schemas.openxmlformats.org/officeDocument/2006/relationships/image" Target="../media/image32.jpeg"/><Relationship Id="rId12" Type="http://schemas.openxmlformats.org/officeDocument/2006/relationships/image" Target="../media/image3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image" Target="../media/image34.jpeg"/><Relationship Id="rId5" Type="http://schemas.openxmlformats.org/officeDocument/2006/relationships/image" Target="../media/image30.png"/><Relationship Id="rId10" Type="http://schemas.openxmlformats.org/officeDocument/2006/relationships/image" Target="../media/image33.jpe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6.png"/><Relationship Id="rId7" Type="http://schemas.openxmlformats.org/officeDocument/2006/relationships/image" Target="../media/image3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10" Type="http://schemas.openxmlformats.org/officeDocument/2006/relationships/image" Target="../media/image41.jpeg"/><Relationship Id="rId4" Type="http://schemas.openxmlformats.org/officeDocument/2006/relationships/image" Target="../media/image1.png"/><Relationship Id="rId9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586EC05B-99C2-4657-BC99-02ACFDF826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223" y="3691076"/>
            <a:ext cx="3546777" cy="313824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3B114043-D123-49A0-AD37-677E5334723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95494" cy="3810794"/>
          </a:xfrm>
          <a:prstGeom prst="rect">
            <a:avLst/>
          </a:prstGeom>
        </p:spPr>
      </p:pic>
      <p:pic>
        <p:nvPicPr>
          <p:cNvPr id="4098" name="Picture 2" descr="D:\Проект ПРАДЕД\ФОТО по проекту\проект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210" y="2276872"/>
            <a:ext cx="2637073" cy="379010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17113" y="2567691"/>
            <a:ext cx="54292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i="1" kern="0" dirty="0">
                <a:latin typeface="Georgia" pitchFamily="18" charset="0"/>
                <a:cs typeface="Times New Roman" pitchFamily="18" charset="0"/>
              </a:rPr>
              <a:t>Музей в чемодане, посвященный памяти гвардии старшего лейтенанта Костюченко Ивана Яковлевича</a:t>
            </a:r>
            <a:endParaRPr lang="ru-RU" sz="2400" b="1" i="1" kern="0" dirty="0" smtClean="0"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4071934" y="4857760"/>
            <a:ext cx="492922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ru-RU" sz="2000" b="1" i="1" dirty="0" smtClean="0">
                <a:latin typeface="Georgia" pitchFamily="18" charset="0"/>
                <a:cs typeface="Times New Roman" pitchFamily="18" charset="0"/>
              </a:rPr>
              <a:t>Бурматова Анна, </a:t>
            </a:r>
          </a:p>
          <a:p>
            <a:pPr algn="r"/>
            <a:r>
              <a:rPr lang="ru-RU" sz="2000" b="1" i="1" dirty="0" smtClean="0">
                <a:latin typeface="Georgia" pitchFamily="18" charset="0"/>
                <a:cs typeface="Times New Roman" pitchFamily="18" charset="0"/>
              </a:rPr>
              <a:t>Елохина Ксения,</a:t>
            </a:r>
          </a:p>
          <a:p>
            <a:pPr algn="r"/>
            <a:r>
              <a:rPr lang="ru-RU" sz="2000" b="1" i="1" dirty="0">
                <a:latin typeface="Georgia" pitchFamily="18" charset="0"/>
                <a:cs typeface="Times New Roman" pitchFamily="18" charset="0"/>
              </a:rPr>
              <a:t>у</a:t>
            </a:r>
            <a:r>
              <a:rPr lang="ru-RU" sz="2000" b="1" i="1" dirty="0" smtClean="0">
                <a:latin typeface="Georgia" pitchFamily="18" charset="0"/>
                <a:cs typeface="Times New Roman" pitchFamily="18" charset="0"/>
              </a:rPr>
              <a:t>ченицы  7«А» класса</a:t>
            </a:r>
          </a:p>
          <a:p>
            <a:pPr algn="r"/>
            <a:r>
              <a:rPr lang="ru-RU" sz="2000" b="1" i="1" dirty="0" smtClean="0">
                <a:latin typeface="Georgia" pitchFamily="18" charset="0"/>
                <a:cs typeface="Times New Roman" pitchFamily="18" charset="0"/>
              </a:rPr>
              <a:t>МБОУ ООШ №2  </a:t>
            </a:r>
            <a:r>
              <a:rPr lang="ru-RU" sz="2000" b="1" i="1" dirty="0" err="1" smtClean="0">
                <a:latin typeface="Georgia" pitchFamily="18" charset="0"/>
                <a:cs typeface="Times New Roman" pitchFamily="18" charset="0"/>
              </a:rPr>
              <a:t>р.п.Солнечный</a:t>
            </a:r>
            <a:r>
              <a:rPr lang="ru-RU" sz="2000" b="1" i="1" dirty="0" smtClean="0">
                <a:latin typeface="Georgia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3571868" y="6286520"/>
            <a:ext cx="12378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2025 год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6" name="Picture 2" descr="C:\Users\acer\Desktop\phot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728"/>
            <a:ext cx="1008450" cy="1008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28728" y="285728"/>
            <a:ext cx="75724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i="1" kern="0" dirty="0" smtClean="0">
                <a:latin typeface="Georgia" pitchFamily="18" charset="0"/>
                <a:cs typeface="Times New Roman" pitchFamily="18" charset="0"/>
              </a:rPr>
              <a:t>Муниципальное бюджетное учреждение </a:t>
            </a:r>
          </a:p>
          <a:p>
            <a:pPr algn="ctr">
              <a:defRPr/>
            </a:pPr>
            <a:r>
              <a:rPr lang="ru-RU" sz="1600" b="1" i="1" kern="0" dirty="0" smtClean="0">
                <a:latin typeface="Georgia" pitchFamily="18" charset="0"/>
                <a:cs typeface="Times New Roman" pitchFamily="18" charset="0"/>
              </a:rPr>
              <a:t>основная общеобразовательная школа №2 р.п.Солнечный </a:t>
            </a:r>
          </a:p>
          <a:p>
            <a:pPr algn="ctr">
              <a:defRPr/>
            </a:pPr>
            <a:r>
              <a:rPr lang="ru-RU" sz="1600" b="1" i="1" kern="0" dirty="0" smtClean="0">
                <a:latin typeface="Georgia" pitchFamily="18" charset="0"/>
                <a:cs typeface="Times New Roman" pitchFamily="18" charset="0"/>
              </a:rPr>
              <a:t>Солнечного муниципального района </a:t>
            </a:r>
          </a:p>
          <a:p>
            <a:pPr algn="ctr">
              <a:defRPr/>
            </a:pPr>
            <a:r>
              <a:rPr lang="ru-RU" sz="1600" b="1" i="1" kern="0" dirty="0" smtClean="0">
                <a:latin typeface="Georgia" pitchFamily="18" charset="0"/>
                <a:cs typeface="Times New Roman" pitchFamily="18" charset="0"/>
              </a:rPr>
              <a:t>Хабаровского края</a:t>
            </a:r>
          </a:p>
        </p:txBody>
      </p:sp>
      <p:pic>
        <p:nvPicPr>
          <p:cNvPr id="9" name="Picture 2" descr="C:\Users\1\Downloads\Pobeda80_logo_main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43868" y="142852"/>
            <a:ext cx="1000132" cy="178595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964513" y="1628800"/>
            <a:ext cx="6395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i="1" dirty="0">
                <a:solidFill>
                  <a:srgbClr val="C00000"/>
                </a:solidFill>
                <a:latin typeface="Georgia" panose="02040502050405020303" pitchFamily="18" charset="0"/>
              </a:rPr>
              <a:t>На краевую научно-практическую  конференцию </a:t>
            </a:r>
          </a:p>
          <a:p>
            <a:pPr algn="r"/>
            <a:r>
              <a:rPr lang="ru-RU" sz="1600" b="1" i="1" dirty="0">
                <a:solidFill>
                  <a:srgbClr val="C00000"/>
                </a:solidFill>
                <a:latin typeface="Georgia" panose="02040502050405020303" pitchFamily="18" charset="0"/>
              </a:rPr>
              <a:t>«Будущее Хабаровского края в надежных руках» </a:t>
            </a:r>
          </a:p>
          <a:p>
            <a:pPr algn="r"/>
            <a:r>
              <a:rPr lang="ru-RU" sz="1600" b="1" i="1" dirty="0">
                <a:solidFill>
                  <a:srgbClr val="C00000"/>
                </a:solidFill>
                <a:latin typeface="Georgia" panose="02040502050405020303" pitchFamily="18" charset="0"/>
              </a:rPr>
              <a:t>в 2024- 2025учебном году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586EC05B-99C2-4657-BC99-02ACFDF826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223" y="3691076"/>
            <a:ext cx="3546777" cy="313824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3B114043-D123-49A0-AD37-677E533472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95494" cy="38107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857356" y="214290"/>
            <a:ext cx="67865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i="1" dirty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Определение сроков, </a:t>
            </a:r>
            <a:endParaRPr lang="ru-RU" sz="2000" b="1" i="1" dirty="0" smtClean="0">
              <a:solidFill>
                <a:srgbClr val="C00000"/>
              </a:solidFill>
              <a:latin typeface="Georgia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этапов </a:t>
            </a:r>
            <a:r>
              <a:rPr lang="ru-RU" sz="2000" b="1" i="1" dirty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и основных мероприятий </a:t>
            </a:r>
            <a:endParaRPr lang="ru-RU" sz="2000" b="1" i="1" dirty="0" smtClean="0">
              <a:solidFill>
                <a:srgbClr val="C00000"/>
              </a:solidFill>
              <a:latin typeface="Georgia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реализации проекта</a:t>
            </a:r>
            <a:endParaRPr lang="ru-RU" sz="2000" b="1" i="1" dirty="0">
              <a:solidFill>
                <a:srgbClr val="C00000"/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44" y="1571612"/>
            <a:ext cx="2286016" cy="2143140"/>
          </a:xfrm>
          <a:prstGeom prst="roundRect">
            <a:avLst/>
          </a:prstGeom>
          <a:solidFill>
            <a:schemeClr val="bg1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Подготовительный   этап: </a:t>
            </a:r>
          </a:p>
          <a:p>
            <a:pPr algn="ctr"/>
            <a:r>
              <a:rPr lang="ru-RU" sz="1400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(май - 2024 г.)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2428860" y="2643182"/>
            <a:ext cx="214314" cy="285752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14612" y="1571612"/>
            <a:ext cx="5857916" cy="2214578"/>
          </a:xfrm>
          <a:prstGeom prst="roundRect">
            <a:avLst/>
          </a:prstGeom>
          <a:solidFill>
            <a:schemeClr val="bg1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ru-RU" sz="1400" b="1" dirty="0" smtClean="0">
                <a:solidFill>
                  <a:srgbClr val="C00000"/>
                </a:solidFill>
                <a:latin typeface="Georgia" pitchFamily="18" charset="0"/>
              </a:rPr>
              <a:t>- </a:t>
            </a:r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определение темы, цели и задач Проекта;</a:t>
            </a:r>
          </a:p>
          <a:p>
            <a:pPr marL="285750" indent="-285750" fontAlgn="t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- разработка плана реализации Проекта;</a:t>
            </a:r>
          </a:p>
          <a:p>
            <a:pPr marL="285750" indent="-285750" fontAlgn="t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- организация </a:t>
            </a:r>
            <a:r>
              <a:rPr lang="ru-RU" b="1" dirty="0">
                <a:solidFill>
                  <a:srgbClr val="C00000"/>
                </a:solidFill>
                <a:latin typeface="Georgia" pitchFamily="18" charset="0"/>
              </a:rPr>
              <a:t>инициативной </a:t>
            </a:r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группы,</a:t>
            </a:r>
          </a:p>
          <a:p>
            <a:pPr marL="285750" indent="-285750" fontAlgn="t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включающей </a:t>
            </a:r>
            <a:r>
              <a:rPr lang="ru-RU" b="1" dirty="0">
                <a:solidFill>
                  <a:srgbClr val="C00000"/>
                </a:solidFill>
                <a:latin typeface="Georgia" pitchFamily="18" charset="0"/>
              </a:rPr>
              <a:t>в себя </a:t>
            </a:r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обучающихся и</a:t>
            </a:r>
          </a:p>
          <a:p>
            <a:pPr marL="285750" indent="-285750" fontAlgn="t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родственников </a:t>
            </a:r>
            <a:r>
              <a:rPr lang="ru-RU" b="1" dirty="0">
                <a:solidFill>
                  <a:srgbClr val="C00000"/>
                </a:solidFill>
                <a:latin typeface="Georgia" pitchFamily="18" charset="0"/>
              </a:rPr>
              <a:t>для </a:t>
            </a:r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проведения</a:t>
            </a:r>
          </a:p>
          <a:p>
            <a:pPr marL="285750" indent="-285750" fontAlgn="t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исследовательской </a:t>
            </a:r>
            <a:r>
              <a:rPr lang="ru-RU" b="1" dirty="0">
                <a:solidFill>
                  <a:srgbClr val="C00000"/>
                </a:solidFill>
                <a:latin typeface="Georgia" pitchFamily="18" charset="0"/>
              </a:rPr>
              <a:t>деятельности</a:t>
            </a:r>
            <a:endParaRPr lang="ru-RU" sz="1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44" y="4000504"/>
            <a:ext cx="2357454" cy="1571636"/>
          </a:xfrm>
          <a:prstGeom prst="roundRect">
            <a:avLst/>
          </a:prstGeom>
          <a:solidFill>
            <a:schemeClr val="bg1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Практический    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этап</a:t>
            </a:r>
            <a:r>
              <a:rPr lang="ru-RU" sz="1400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: </a:t>
            </a:r>
          </a:p>
          <a:p>
            <a:pPr algn="ctr"/>
            <a:r>
              <a:rPr lang="ru-RU" sz="1400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(август 2024г.  – </a:t>
            </a:r>
          </a:p>
          <a:p>
            <a:pPr algn="ctr"/>
            <a:r>
              <a:rPr lang="ru-RU" sz="1400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март 2025 г.)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500298" y="4714884"/>
            <a:ext cx="214314" cy="285752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86050" y="3929066"/>
            <a:ext cx="5857916" cy="1785950"/>
          </a:xfrm>
          <a:prstGeom prst="roundRect">
            <a:avLst/>
          </a:prstGeom>
          <a:solidFill>
            <a:schemeClr val="bg1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- проведение соцопроса;</a:t>
            </a:r>
          </a:p>
          <a:p>
            <a:pPr fontAlgn="t"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 поиск информации;</a:t>
            </a:r>
          </a:p>
          <a:p>
            <a:pPr fontAlgn="t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- демонстрация промежуточных результатов исследования;</a:t>
            </a:r>
          </a:p>
          <a:p>
            <a:pPr fontAlgn="t"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 формирование кейса материалов;</a:t>
            </a:r>
          </a:p>
          <a:p>
            <a:pPr fontAlgn="t"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 создание продуктов исследования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2844" y="5857892"/>
            <a:ext cx="2357454" cy="785818"/>
          </a:xfrm>
          <a:prstGeom prst="roundRect">
            <a:avLst/>
          </a:prstGeom>
          <a:solidFill>
            <a:schemeClr val="bg1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Рефлексивный   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этап</a:t>
            </a:r>
            <a:r>
              <a:rPr lang="ru-RU" sz="1400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: </a:t>
            </a:r>
          </a:p>
          <a:p>
            <a:pPr algn="ctr"/>
            <a:r>
              <a:rPr lang="ru-RU" sz="1400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(апрель 2025 г.)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500298" y="6143644"/>
            <a:ext cx="214314" cy="285752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86050" y="5857892"/>
            <a:ext cx="5786478" cy="785818"/>
          </a:xfrm>
          <a:prstGeom prst="roundRect">
            <a:avLst/>
          </a:prstGeom>
          <a:solidFill>
            <a:schemeClr val="bg1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 освещение итогов Проекта;</a:t>
            </a:r>
          </a:p>
          <a:p>
            <a:pPr fontAlgn="t"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демонстрация продукта  Проекта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4" name="Picture 2" descr="C:\Users\acer\Desktop\phot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206" y="6072206"/>
            <a:ext cx="785794" cy="785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1\Downloads\Pobeda80_logo_mai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68" y="0"/>
            <a:ext cx="1000132" cy="1785950"/>
          </a:xfrm>
          <a:prstGeom prst="rect">
            <a:avLst/>
          </a:prstGeom>
          <a:noFill/>
        </p:spPr>
      </p:pic>
      <p:sp>
        <p:nvSpPr>
          <p:cNvPr id="18" name="Скругленный прямоугольник 17"/>
          <p:cNvSpPr/>
          <p:nvPr/>
        </p:nvSpPr>
        <p:spPr>
          <a:xfrm>
            <a:off x="142844" y="142852"/>
            <a:ext cx="2428892" cy="571504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Подготовительный этап</a:t>
            </a:r>
            <a:r>
              <a:rPr lang="ru-RU" dirty="0" smtClean="0">
                <a:latin typeface="Georgia" pitchFamily="18" charset="0"/>
              </a:rPr>
              <a:t> </a:t>
            </a: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3B114043-D123-49A0-AD37-677E533472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35727" cy="350100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B114043-D123-49A0-AD37-677E533472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95494" cy="3810794"/>
          </a:xfrm>
          <a:prstGeom prst="rect">
            <a:avLst/>
          </a:prstGeom>
        </p:spPr>
      </p:pic>
      <p:pic>
        <p:nvPicPr>
          <p:cNvPr id="7" name="Picture 2" descr="C:\Users\1\Downloads\Pobeda80_logo_mai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0"/>
            <a:ext cx="1200145" cy="2143116"/>
          </a:xfrm>
          <a:prstGeom prst="rect">
            <a:avLst/>
          </a:prstGeom>
          <a:noFill/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86EC05B-99C2-4657-BC99-02ACFDF826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223" y="3691076"/>
            <a:ext cx="3546777" cy="3138241"/>
          </a:xfrm>
          <a:prstGeom prst="rect">
            <a:avLst/>
          </a:prstGeom>
        </p:spPr>
      </p:pic>
      <p:pic>
        <p:nvPicPr>
          <p:cNvPr id="9" name="Picture 2" descr="C:\Users\acer\Desktop\phot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550" y="5849550"/>
            <a:ext cx="1008450" cy="1008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Рисунок 12" descr="C:\Users\1\Desktop\Проект ПРАДЕД\ФОТО по проекту\019a1693-210f-4199-901a-0c411a3b55d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1285860"/>
            <a:ext cx="3820912" cy="5143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767" y="150342"/>
            <a:ext cx="5400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Ежегодная школьная акция </a:t>
            </a:r>
          </a:p>
          <a:p>
            <a:pPr algn="ctr">
              <a:spcAft>
                <a:spcPts val="0"/>
              </a:spcAft>
            </a:pPr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«</a:t>
            </a:r>
            <a:r>
              <a:rPr lang="ru-RU" sz="2400" b="1" i="1" dirty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Бессмертный полк»</a:t>
            </a:r>
          </a:p>
        </p:txBody>
      </p:sp>
      <p:pic>
        <p:nvPicPr>
          <p:cNvPr id="10" name="Picture 3" descr="C:\Users\1\Downloads\5355108672721776582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96"/>
          <a:stretch/>
        </p:blipFill>
        <p:spPr bwMode="auto">
          <a:xfrm>
            <a:off x="4714876" y="1214422"/>
            <a:ext cx="3889830" cy="5214974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142844" y="142852"/>
            <a:ext cx="2428892" cy="35719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Практический этап</a:t>
            </a:r>
            <a:r>
              <a:rPr lang="ru-RU" dirty="0" smtClean="0">
                <a:latin typeface="Georgia" pitchFamily="18" charset="0"/>
              </a:rPr>
              <a:t> </a:t>
            </a:r>
            <a:endParaRPr lang="ru-RU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51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586EC05B-99C2-4657-BC99-02ACFDF826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223" y="3691076"/>
            <a:ext cx="3546777" cy="313824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3B114043-D123-49A0-AD37-677E533472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95494" cy="3810794"/>
          </a:xfrm>
          <a:prstGeom prst="rect">
            <a:avLst/>
          </a:prstGeom>
        </p:spPr>
      </p:pic>
      <p:pic>
        <p:nvPicPr>
          <p:cNvPr id="22530" name="Picture 2" descr="534158329242569426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928670"/>
            <a:ext cx="2415119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534158329242569426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928670"/>
            <a:ext cx="247795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534158329242569426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62" y="928670"/>
            <a:ext cx="247651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534158329242569426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571876"/>
            <a:ext cx="2443931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1\Downloads\Pobeda80_logo_main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43855" y="0"/>
            <a:ext cx="1200145" cy="2143116"/>
          </a:xfrm>
          <a:prstGeom prst="rect">
            <a:avLst/>
          </a:prstGeom>
          <a:noFill/>
        </p:spPr>
      </p:pic>
      <p:pic>
        <p:nvPicPr>
          <p:cNvPr id="7" name="Picture 2" descr="C:\Users\acer\Desktop\photo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550" y="5849550"/>
            <a:ext cx="1008450" cy="1008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142844" y="142852"/>
            <a:ext cx="2428892" cy="35719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Практический этап</a:t>
            </a:r>
            <a:r>
              <a:rPr lang="ru-RU" dirty="0" smtClean="0">
                <a:latin typeface="Georgia" pitchFamily="18" charset="0"/>
              </a:rPr>
              <a:t> 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000232" y="0"/>
            <a:ext cx="59293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914400" marR="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Поиск информации в фондах школьного музейного уголка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43042" y="2928934"/>
            <a:ext cx="6072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Анализ интернет ресурсов</a:t>
            </a:r>
            <a:endParaRPr lang="ru-RU" sz="2400" b="1" i="1" dirty="0">
              <a:solidFill>
                <a:srgbClr val="C00000"/>
              </a:solidFill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43174" y="4572008"/>
            <a:ext cx="3000396" cy="1614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2143108" y="6286520"/>
            <a:ext cx="39290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u="sng" dirty="0" smtClean="0">
                <a:latin typeface="Georgia" pitchFamily="18" charset="0"/>
                <a:hlinkClick r:id="rId11"/>
              </a:rPr>
              <a:t>https://pamyat-naroda.ru/</a:t>
            </a:r>
            <a:endParaRPr lang="ru-RU" sz="1600" b="1" dirty="0">
              <a:latin typeface="Georgia" pitchFamily="18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15008" y="3571876"/>
            <a:ext cx="3000396" cy="159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5500694" y="5214950"/>
            <a:ext cx="32861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u="sng" dirty="0" smtClean="0">
                <a:latin typeface="Georgia" pitchFamily="18" charset="0"/>
                <a:hlinkClick r:id="rId13"/>
              </a:rPr>
              <a:t>https://1418museum.ru/heroes/71984050</a:t>
            </a:r>
            <a:endParaRPr lang="ru-RU" sz="1600" b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586EC05B-99C2-4657-BC99-02ACFDF826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223" y="3719759"/>
            <a:ext cx="3546777" cy="313824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3B114043-D123-49A0-AD37-677E533472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4" y="3531"/>
            <a:ext cx="3195494" cy="3810794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42844" y="142852"/>
            <a:ext cx="2428892" cy="35719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Практический этап</a:t>
            </a:r>
            <a:r>
              <a:rPr lang="ru-RU" dirty="0" smtClean="0">
                <a:latin typeface="Georgia" pitchFamily="18" charset="0"/>
              </a:rPr>
              <a:t> 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11" name="Picture 2" descr="C:\Users\1\Downloads\Pobeda80_logo_mai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43855" y="0"/>
            <a:ext cx="1200145" cy="214311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500298" y="142852"/>
            <a:ext cx="58578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Работа с социальными партнерами проекта:</a:t>
            </a:r>
            <a:endParaRPr lang="ru-RU" sz="2400" b="1" i="1" dirty="0">
              <a:solidFill>
                <a:srgbClr val="C00000"/>
              </a:solidFill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D:\Проект ПРАДЕД\ФОТО по проекту\53909741664942121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1142984"/>
            <a:ext cx="3433762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3714744" y="928670"/>
            <a:ext cx="45720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C00000"/>
                </a:solidFill>
                <a:latin typeface="Georgia" pitchFamily="18" charset="0"/>
              </a:rPr>
              <a:t>- «Районный межпоселенческий краеведческий культурно-этнографический центр» Солнечного муниципального района;</a:t>
            </a:r>
            <a:endParaRPr lang="ru-RU" sz="14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14744" y="1857364"/>
            <a:ext cx="50006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C00000"/>
                </a:solidFill>
                <a:latin typeface="Georgia" pitchFamily="18" charset="0"/>
              </a:rPr>
              <a:t>- «Районная межпоселенческая централизованная библиотечная система»  Солнечного муниципального района;</a:t>
            </a:r>
            <a:endParaRPr lang="ru-RU" sz="14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43306" y="2571744"/>
            <a:ext cx="51435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C00000"/>
                </a:solidFill>
                <a:latin typeface="Georgia" pitchFamily="18" charset="0"/>
              </a:rPr>
              <a:t>- музейное объединение МБУ ДО «Центр творчества детей и молодежи» р.п.Солнечный;</a:t>
            </a:r>
            <a:endParaRPr lang="ru-RU" sz="14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43306" y="3071810"/>
            <a:ext cx="58579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C00000"/>
                </a:solidFill>
                <a:latin typeface="Georgia" pitchFamily="18" charset="0"/>
              </a:rPr>
              <a:t>- редакция общественно-политической газеты Солнечного муниципального района «СОЛНЕЧНЫЙ МЕРИДИАН»</a:t>
            </a:r>
            <a:endParaRPr lang="ru-RU" sz="14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14480" y="3786190"/>
            <a:ext cx="5929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Изучение опыта работы</a:t>
            </a:r>
            <a:endParaRPr lang="ru-RU" b="1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21" name="Picture 3" descr="D:\Проект ПРАДЕД\ФОТО по проекту\534158329242569427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4357694"/>
            <a:ext cx="2650453" cy="1857388"/>
          </a:xfrm>
          <a:prstGeom prst="rect">
            <a:avLst/>
          </a:prstGeom>
          <a:noFill/>
        </p:spPr>
      </p:pic>
      <p:pic>
        <p:nvPicPr>
          <p:cNvPr id="22" name="Picture 4" descr="D:\Проект ПРАДЕД\ФОТО по проекту\5341583292425694272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4357694"/>
            <a:ext cx="2540017" cy="1857388"/>
          </a:xfrm>
          <a:prstGeom prst="rect">
            <a:avLst/>
          </a:prstGeom>
          <a:noFill/>
        </p:spPr>
      </p:pic>
      <p:pic>
        <p:nvPicPr>
          <p:cNvPr id="23" name="Picture 6" descr="D:\Проект ПРАДЕД\ФОТО по проекту\534158329242569427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4357694"/>
            <a:ext cx="2714067" cy="1857388"/>
          </a:xfrm>
          <a:prstGeom prst="rect">
            <a:avLst/>
          </a:prstGeom>
          <a:noFill/>
        </p:spPr>
      </p:pic>
      <p:pic>
        <p:nvPicPr>
          <p:cNvPr id="24" name="Picture 2" descr="C:\Users\acer\Desktop\photo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550" y="5849550"/>
            <a:ext cx="1008450" cy="1008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3B114043-D123-49A0-AD37-677E533472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35727" cy="350100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B114043-D123-49A0-AD37-677E533472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95494" cy="381079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86EC05B-99C2-4657-BC99-02ACFDF826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223" y="3719759"/>
            <a:ext cx="3546777" cy="3138241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42844" y="142852"/>
            <a:ext cx="2428892" cy="35719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Практический этап</a:t>
            </a:r>
            <a:r>
              <a:rPr lang="ru-RU" dirty="0" smtClean="0">
                <a:latin typeface="Georgia" pitchFamily="18" charset="0"/>
              </a:rPr>
              <a:t> 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14" name="Picture 1" descr="544064822493641556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428736"/>
            <a:ext cx="27957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143240" y="142852"/>
            <a:ext cx="48157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Поиск и отбор экспонатов</a:t>
            </a:r>
            <a:endParaRPr lang="ru-RU" sz="2400" b="1" i="1" dirty="0">
              <a:solidFill>
                <a:srgbClr val="C00000"/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2211" y="600388"/>
            <a:ext cx="3000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i="1" dirty="0" smtClean="0">
                <a:latin typeface="Georgia" pitchFamily="18" charset="0"/>
              </a:rPr>
              <a:t>Школьная акция </a:t>
            </a:r>
          </a:p>
          <a:p>
            <a:pPr algn="ctr">
              <a:spcAft>
                <a:spcPts val="0"/>
              </a:spcAft>
            </a:pPr>
            <a:r>
              <a:rPr lang="ru-RU" sz="1600" b="1" i="1" dirty="0" smtClean="0">
                <a:latin typeface="Georgia" pitchFamily="18" charset="0"/>
              </a:rPr>
              <a:t>«Подари музею экспонат»</a:t>
            </a:r>
            <a:endParaRPr lang="ru-RU" sz="1600" b="1" i="1" dirty="0"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14612" y="642918"/>
            <a:ext cx="5357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i="1" dirty="0" smtClean="0">
                <a:solidFill>
                  <a:srgbClr val="C00000"/>
                </a:solidFill>
                <a:latin typeface="Georgia" pitchFamily="18" charset="0"/>
              </a:rPr>
              <a:t>Работа с антикварными </a:t>
            </a:r>
          </a:p>
          <a:p>
            <a:pPr algn="ctr">
              <a:spcAft>
                <a:spcPts val="0"/>
              </a:spcAft>
            </a:pPr>
            <a:r>
              <a:rPr lang="ru-RU" b="1" i="1" dirty="0" smtClean="0">
                <a:solidFill>
                  <a:srgbClr val="C00000"/>
                </a:solidFill>
                <a:latin typeface="Georgia" pitchFamily="18" charset="0"/>
              </a:rPr>
              <a:t>чатами России</a:t>
            </a:r>
            <a:endParaRPr lang="ru-RU" b="1" i="1" dirty="0">
              <a:solidFill>
                <a:srgbClr val="C00000"/>
              </a:solidFill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8" name="Picture 3" descr="C:\Users\1\Desktop\54023414588680401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1357298"/>
            <a:ext cx="1630795" cy="2046488"/>
          </a:xfrm>
          <a:prstGeom prst="rect">
            <a:avLst/>
          </a:prstGeom>
          <a:noFill/>
        </p:spPr>
      </p:pic>
      <p:pic>
        <p:nvPicPr>
          <p:cNvPr id="19" name="Picture 4" descr="C:\Users\1\Desktop\54023414588680401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6" y="1357298"/>
            <a:ext cx="1697459" cy="2071702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142844" y="3214686"/>
            <a:ext cx="2857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Georgia" pitchFamily="18" charset="0"/>
                <a:hlinkClick r:id="rId8"/>
              </a:rPr>
              <a:t>https://t.me/school_2_solnehnyy/5476</a:t>
            </a:r>
            <a:endParaRPr lang="ru-RU" sz="1200" b="1" dirty="0" smtClean="0">
              <a:latin typeface="Georgia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21" name="Picture 6" descr="C:\Users\1\Desktop\540234145886804014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58016" y="1214422"/>
            <a:ext cx="1771651" cy="2286016"/>
          </a:xfrm>
          <a:prstGeom prst="rect">
            <a:avLst/>
          </a:prstGeom>
          <a:noFill/>
        </p:spPr>
      </p:pic>
      <p:pic>
        <p:nvPicPr>
          <p:cNvPr id="23" name="Picture 2" descr="C:\Users\1\Downloads\Pobeda80_logo_main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86710" y="0"/>
            <a:ext cx="1200145" cy="2143116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428596" y="3571876"/>
            <a:ext cx="81439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Georgia" pitchFamily="18" charset="0"/>
              </a:rPr>
              <a:t>Изучение и отбор экспонатов и фотографий из семейного архива</a:t>
            </a:r>
            <a:endParaRPr lang="ru-RU" sz="2000" b="1" i="1" dirty="0">
              <a:solidFill>
                <a:srgbClr val="C00000"/>
              </a:solidFill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5" name="Picture 3" descr="G:\Проект ПРАДЕД\ФОТО по проекту\534158329242569426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4286256"/>
            <a:ext cx="1795991" cy="2394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G:\Проект ПРАДЕД\ФОТО по проекту\5341583292425694266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60" y="4286256"/>
            <a:ext cx="1857388" cy="2427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C:\Users\acer\Desktop\photo_5397769045274652599_y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286255"/>
            <a:ext cx="1857388" cy="2428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" descr="D:\Проект ПРАДЕД\ФОТО по проекту\5341583292425694263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140" y="4286256"/>
            <a:ext cx="1857388" cy="2428892"/>
          </a:xfrm>
          <a:prstGeom prst="rect">
            <a:avLst/>
          </a:prstGeom>
          <a:noFill/>
        </p:spPr>
      </p:pic>
      <p:pic>
        <p:nvPicPr>
          <p:cNvPr id="29" name="Picture 2" descr="C:\Users\acer\Desktop\photo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550" y="5849550"/>
            <a:ext cx="1008450" cy="1008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86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3B114043-D123-49A0-AD37-677E533472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35727" cy="350100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B114043-D123-49A0-AD37-677E533472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95494" cy="381079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86EC05B-99C2-4657-BC99-02ACFDF826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223" y="3691076"/>
            <a:ext cx="3546777" cy="3138241"/>
          </a:xfrm>
          <a:prstGeom prst="rect">
            <a:avLst/>
          </a:prstGeom>
        </p:spPr>
      </p:pic>
      <p:pic>
        <p:nvPicPr>
          <p:cNvPr id="39938" name="Рисунок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571612"/>
            <a:ext cx="3643338" cy="2655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142844" y="142852"/>
            <a:ext cx="2428892" cy="35719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Практический этап</a:t>
            </a:r>
            <a:r>
              <a:rPr lang="ru-RU" dirty="0" smtClean="0">
                <a:latin typeface="Georgia" pitchFamily="18" charset="0"/>
              </a:rPr>
              <a:t> 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11" name="Picture 5" descr="C:\Users\acer\Desktop\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4429132"/>
            <a:ext cx="1571636" cy="222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Users\acer\Desktop\2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4429132"/>
            <a:ext cx="1622895" cy="2294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cer\Desktop\phot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550" y="5849550"/>
            <a:ext cx="1008450" cy="1008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14282" y="500042"/>
            <a:ext cx="37862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i="1" dirty="0" smtClean="0">
                <a:latin typeface="Georgia" pitchFamily="18" charset="0"/>
              </a:rPr>
              <a:t>Демонстрация промежуточных результатов исследования</a:t>
            </a:r>
            <a:endParaRPr lang="ru-RU" b="1" i="1" dirty="0"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6" name="Picture 2" descr="C:\Users\1\Downloads\Pobeda80_logo_main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43855" y="0"/>
            <a:ext cx="1200145" cy="214311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071934" y="571480"/>
            <a:ext cx="41932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b="1" i="1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Освещение итогов/ презентация продукта </a:t>
            </a:r>
          </a:p>
          <a:p>
            <a:pPr algn="ctr" fontAlgn="t"/>
            <a:r>
              <a:rPr lang="ru-RU" b="1" i="1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Проекта</a:t>
            </a:r>
            <a:endParaRPr lang="ru-RU" sz="24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429256" y="142852"/>
            <a:ext cx="2643206" cy="35719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Рефлексивный   этап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3074" name="Picture 2" descr="C:\Users\1\Desktop\5438379472886818005 (1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57686" y="1571612"/>
            <a:ext cx="3429024" cy="2571768"/>
          </a:xfrm>
          <a:prstGeom prst="rect">
            <a:avLst/>
          </a:prstGeom>
          <a:noFill/>
        </p:spPr>
      </p:pic>
      <p:pic>
        <p:nvPicPr>
          <p:cNvPr id="1026" name="Picture 2" descr="C:\Users\acer\Desktop\НПК 25 Елохина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7988" y="4419532"/>
            <a:ext cx="1594210" cy="225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cer\Desktop\НПК 25 Бурматова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1131" y="4419533"/>
            <a:ext cx="1594210" cy="225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24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3B114043-D123-49A0-AD37-677E533472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35727" cy="350100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B114043-D123-49A0-AD37-677E533472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95494" cy="381079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86EC05B-99C2-4657-BC99-02ACFDF826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223" y="3719759"/>
            <a:ext cx="3546777" cy="3138241"/>
          </a:xfrm>
          <a:prstGeom prst="rect">
            <a:avLst/>
          </a:prstGeom>
        </p:spPr>
      </p:pic>
      <p:pic>
        <p:nvPicPr>
          <p:cNvPr id="16" name="Picture 2" descr="C:\Users\1\Downloads\Pobeda80_logo_main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3866" y="0"/>
            <a:ext cx="1120134" cy="200024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000364" y="214290"/>
            <a:ext cx="52149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b="1" i="1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Встреча трех поколений: внуков, правнуков и праправнуков</a:t>
            </a:r>
          </a:p>
          <a:p>
            <a:pPr algn="ctr" fontAlgn="t"/>
            <a:r>
              <a:rPr lang="ru-RU" b="1" i="1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 Ивана Яковлевича</a:t>
            </a:r>
            <a:endParaRPr lang="ru-RU" sz="24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42844" y="142852"/>
            <a:ext cx="2643206" cy="35719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Georgia" pitchFamily="18" charset="0"/>
                <a:ea typeface="Times New Roman"/>
              </a:rPr>
              <a:t>Рефлексивный   этап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2050" name="Picture 2" descr="C:\Users\1\Desktop\5452121079016450656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1285860"/>
            <a:ext cx="3571900" cy="2571768"/>
          </a:xfrm>
          <a:prstGeom prst="rect">
            <a:avLst/>
          </a:prstGeom>
          <a:noFill/>
        </p:spPr>
      </p:pic>
      <p:pic>
        <p:nvPicPr>
          <p:cNvPr id="2051" name="Picture 3" descr="C:\Users\1\Desktop\544743454384704584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285860"/>
            <a:ext cx="3571900" cy="2625347"/>
          </a:xfrm>
          <a:prstGeom prst="rect">
            <a:avLst/>
          </a:prstGeom>
          <a:noFill/>
        </p:spPr>
      </p:pic>
      <p:pic>
        <p:nvPicPr>
          <p:cNvPr id="2052" name="Picture 4" descr="C:\Users\1\Desktop\544743454384704586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4000504"/>
            <a:ext cx="3571900" cy="2678925"/>
          </a:xfrm>
          <a:prstGeom prst="rect">
            <a:avLst/>
          </a:prstGeom>
          <a:noFill/>
        </p:spPr>
      </p:pic>
      <p:pic>
        <p:nvPicPr>
          <p:cNvPr id="2053" name="Picture 5" descr="C:\Users\1\Desktop\5447434543847045868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4000504"/>
            <a:ext cx="3643338" cy="2732504"/>
          </a:xfrm>
          <a:prstGeom prst="rect">
            <a:avLst/>
          </a:prstGeom>
          <a:noFill/>
        </p:spPr>
      </p:pic>
      <p:pic>
        <p:nvPicPr>
          <p:cNvPr id="18" name="Picture 2" descr="C:\Users\acer\Desktop\photo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68" y="6000768"/>
            <a:ext cx="857232" cy="85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24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6351</TotalTime>
  <Words>307</Words>
  <Application>Microsoft Office PowerPoint</Application>
  <PresentationFormat>Экран (4:3)</PresentationFormat>
  <Paragraphs>71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acer</cp:lastModifiedBy>
  <cp:revision>85</cp:revision>
  <dcterms:created xsi:type="dcterms:W3CDTF">2025-03-02T00:13:54Z</dcterms:created>
  <dcterms:modified xsi:type="dcterms:W3CDTF">2025-04-10T04:04:55Z</dcterms:modified>
</cp:coreProperties>
</file>