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2" r:id="rId15"/>
    <p:sldId id="271" r:id="rId16"/>
    <p:sldId id="273" r:id="rId17"/>
    <p:sldId id="274" r:id="rId18"/>
    <p:sldId id="276" r:id="rId19"/>
    <p:sldId id="277" r:id="rId20"/>
    <p:sldId id="279" r:id="rId21"/>
    <p:sldId id="280" r:id="rId22"/>
    <p:sldId id="275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8046" autoAdjust="0"/>
  </p:normalViewPr>
  <p:slideViewPr>
    <p:cSldViewPr>
      <p:cViewPr>
        <p:scale>
          <a:sx n="70" d="100"/>
          <a:sy n="70" d="100"/>
        </p:scale>
        <p:origin x="-1302" y="-72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Ферменный мост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ln>
                <a:solidFill>
                  <a:srgbClr val="C00000"/>
                </a:solidFill>
              </a:ln>
            </c:spPr>
          </c:marker>
          <c:xVal>
            <c:numRef>
              <c:f>Лист1!$A$2:$A$6</c:f>
              <c:numCache>
                <c:formatCode>General</c:formatCode>
                <c:ptCount val="5"/>
                <c:pt idx="0">
                  <c:v>0</c:v>
                </c:pt>
                <c:pt idx="1">
                  <c:v>60</c:v>
                </c:pt>
                <c:pt idx="2">
                  <c:v>80</c:v>
                </c:pt>
                <c:pt idx="3">
                  <c:v>100</c:v>
                </c:pt>
                <c:pt idx="4">
                  <c:v>120</c:v>
                </c:pt>
              </c:numCache>
            </c:numRef>
          </c:xVal>
          <c:y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2E-3</c:v>
                </c:pt>
                <c:pt idx="2">
                  <c:v>4.0000000000000001E-3</c:v>
                </c:pt>
                <c:pt idx="3">
                  <c:v>0.01</c:v>
                </c:pt>
                <c:pt idx="4">
                  <c:v>1.6E-2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568320"/>
        <c:axId val="64566784"/>
      </c:scatterChart>
      <c:valAx>
        <c:axId val="64568320"/>
        <c:scaling>
          <c:orientation val="minMax"/>
          <c:max val="14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Нагрузка на мост (в Н.)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64566784"/>
        <c:crosses val="autoZero"/>
        <c:crossBetween val="midCat"/>
        <c:majorUnit val="20"/>
        <c:minorUnit val="4"/>
      </c:valAx>
      <c:valAx>
        <c:axId val="645667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Δ</a:t>
                </a:r>
                <a:r>
                  <a:rPr lang="en-US"/>
                  <a:t>h (</a:t>
                </a:r>
                <a:r>
                  <a:rPr lang="ru-RU"/>
                  <a:t>в м.)</a:t>
                </a:r>
              </a:p>
              <a:p>
                <a:pPr>
                  <a:defRPr/>
                </a:pPr>
                <a:endParaRPr lang="ru-RU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6456832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4515204222976239"/>
          <c:y val="0.82607301745714712"/>
          <c:w val="0.22690084614774686"/>
          <c:h val="0.12974824789965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Арочный мост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ln>
                <a:solidFill>
                  <a:srgbClr val="C00000"/>
                </a:solidFill>
              </a:ln>
            </c:spPr>
          </c:marker>
          <c:xVal>
            <c:numRef>
              <c:f>Лист1!$A$2:$A$5</c:f>
              <c:numCache>
                <c:formatCode>General</c:formatCode>
                <c:ptCount val="4"/>
                <c:pt idx="0">
                  <c:v>0</c:v>
                </c:pt>
                <c:pt idx="1">
                  <c:v>60</c:v>
                </c:pt>
                <c:pt idx="2">
                  <c:v>80</c:v>
                </c:pt>
                <c:pt idx="3">
                  <c:v>100</c:v>
                </c:pt>
              </c:numCache>
            </c:numRef>
          </c:xVal>
          <c:y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3.0000000000000001E-3</c:v>
                </c:pt>
                <c:pt idx="2">
                  <c:v>5.0000000000000001E-3</c:v>
                </c:pt>
                <c:pt idx="3">
                  <c:v>1.0999999999999999E-2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215168"/>
        <c:axId val="46350720"/>
      </c:scatterChart>
      <c:valAx>
        <c:axId val="46215168"/>
        <c:scaling>
          <c:orientation val="minMax"/>
          <c:max val="120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ru-RU" sz="1800"/>
                  <a:t>Нагрузка на мост (в Н.)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46350720"/>
        <c:crosses val="autoZero"/>
        <c:crossBetween val="midCat"/>
        <c:majorUnit val="20"/>
        <c:minorUnit val="4"/>
      </c:valAx>
      <c:valAx>
        <c:axId val="463507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800"/>
                </a:pPr>
                <a:r>
                  <a:rPr lang="ru-RU" sz="1800"/>
                  <a:t>Δ</a:t>
                </a:r>
                <a:r>
                  <a:rPr lang="en-US" sz="1800"/>
                  <a:t>h (</a:t>
                </a:r>
                <a:r>
                  <a:rPr lang="ru-RU" sz="1800"/>
                  <a:t>в м.)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462151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7862411312096824"/>
          <c:y val="0.78908858820983452"/>
          <c:w val="0.21166748546797556"/>
          <c:h val="0.14732195862648645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0.75069</cdr:x>
      <cdr:y>0.0961</cdr:y>
    </cdr:from>
    <cdr:to>
      <cdr:x>0.99132</cdr:x>
      <cdr:y>0.91355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120680" y="432048"/>
          <a:ext cx="1961927" cy="3675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C7E7DEE-1329-4EC2-8872-6D6E35EE7699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8873773-4BFB-47C3-A54E-93AAACB7F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96752"/>
            <a:ext cx="6477000" cy="1828800"/>
          </a:xfrm>
        </p:spPr>
        <p:txBody>
          <a:bodyPr>
            <a:noAutofit/>
          </a:bodyPr>
          <a:lstStyle/>
          <a:p>
            <a:pPr algn="r"/>
            <a:r>
              <a:rPr lang="ru-RU" sz="3200" dirty="0"/>
              <a:t>Проектно-исследовательская работа по теме:</a:t>
            </a:r>
            <a:br>
              <a:rPr lang="ru-RU" sz="3200" dirty="0"/>
            </a:br>
            <a:r>
              <a:rPr lang="ru-RU" sz="3200" b="1" dirty="0"/>
              <a:t>«Сравнение грузоподъёмности мостов в зависимости от типа конструкций»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Выполнил:</a:t>
            </a:r>
            <a:r>
              <a:rPr lang="ru-RU" dirty="0"/>
              <a:t> Гончар Глеб,</a:t>
            </a:r>
            <a:br>
              <a:rPr lang="ru-RU" dirty="0"/>
            </a:br>
            <a:r>
              <a:rPr lang="ru-RU" dirty="0"/>
              <a:t>ученик 9А класса МБОУ СОШ № 12 г. Хабаровска.</a:t>
            </a:r>
          </a:p>
        </p:txBody>
      </p:sp>
    </p:spTree>
    <p:extLst>
      <p:ext uri="{BB962C8B-B14F-4D97-AF65-F5344CB8AC3E}">
        <p14:creationId xmlns:p14="http://schemas.microsoft.com/office/powerpoint/2010/main" val="18942092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5940152" y="1624480"/>
            <a:ext cx="2961271" cy="5233520"/>
            <a:chOff x="539552" y="1607150"/>
            <a:chExt cx="2961271" cy="5233520"/>
          </a:xfrm>
        </p:grpSpPr>
        <p:sp>
          <p:nvSpPr>
            <p:cNvPr id="12" name="TextBox 11"/>
            <p:cNvSpPr txBox="1"/>
            <p:nvPr/>
          </p:nvSpPr>
          <p:spPr>
            <a:xfrm>
              <a:off x="539552" y="5517231"/>
              <a:ext cx="296127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tx2"/>
                  </a:solidFill>
                </a:rPr>
                <a:t>На фотографии изображён процесс приклеивания раскоса к ферме моста.</a:t>
              </a:r>
              <a:endParaRPr lang="ru-RU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48495" y="1607150"/>
              <a:ext cx="2952328" cy="3888432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23" name="Picture 3" descr="C:\Users\ADMIN\Pictures\.Приложения проекта\1 09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892" y="1737192"/>
            <a:ext cx="2831790" cy="377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404664"/>
            <a:ext cx="8352928" cy="9906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Конструирование ферменного моста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576118" y="1644284"/>
            <a:ext cx="4968552" cy="4926477"/>
            <a:chOff x="3923928" y="1628800"/>
            <a:chExt cx="4968552" cy="492647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923928" y="1628800"/>
              <a:ext cx="4968552" cy="3888431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5" name="Picture 5" descr="C:\Users\ADMIN\Pictures\.Приложения проекта\1 098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1732516"/>
              <a:ext cx="4824536" cy="3712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923928" y="5539614"/>
              <a:ext cx="49685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tx2"/>
                  </a:solidFill>
                </a:rPr>
                <a:t>На фотографии изображён </a:t>
              </a:r>
              <a:r>
                <a:rPr lang="ru-RU" sz="2000" b="1" dirty="0" smtClean="0">
                  <a:solidFill>
                    <a:schemeClr val="tx2"/>
                  </a:solidFill>
                </a:rPr>
                <a:t>процесс склеивания дорожного полотна будущего ферменного моста</a:t>
              </a:r>
              <a:r>
                <a:rPr lang="ru-RU" sz="2000" dirty="0" smtClean="0">
                  <a:solidFill>
                    <a:schemeClr val="tx2"/>
                  </a:solidFill>
                </a:rPr>
                <a:t>.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9518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5292079" y="1649592"/>
            <a:ext cx="3168353" cy="4955765"/>
            <a:chOff x="611559" y="1683945"/>
            <a:chExt cx="3168353" cy="4955765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11559" y="1683945"/>
              <a:ext cx="3168353" cy="3977303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46" name="Picture 2" descr="C:\Users\ADMIN\Pictures\.Приложения проекта\1 09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836" y="1777896"/>
              <a:ext cx="3003798" cy="3739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93836" y="5685603"/>
              <a:ext cx="30037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tx2"/>
                  </a:solidFill>
                </a:rPr>
                <a:t>Ферменный мост готов</a:t>
              </a:r>
              <a:r>
                <a:rPr lang="ru-RU" sz="2800" b="1" dirty="0">
                  <a:solidFill>
                    <a:schemeClr val="tx2"/>
                  </a:solidFill>
                </a:rPr>
                <a:t>!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71059" y="1657243"/>
            <a:ext cx="2992830" cy="4948114"/>
            <a:chOff x="571059" y="1657243"/>
            <a:chExt cx="2992830" cy="494811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586050" y="1657243"/>
              <a:ext cx="2952328" cy="3977303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1059" y="5897471"/>
              <a:ext cx="29928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tx2"/>
                  </a:solidFill>
                </a:rPr>
                <a:t>Масса моста равна (</a:t>
              </a:r>
              <a:r>
                <a:rPr lang="en-US" sz="2000" b="1" dirty="0" smtClean="0">
                  <a:solidFill>
                    <a:schemeClr val="tx2"/>
                  </a:solidFill>
                </a:rPr>
                <a:t>m =</a:t>
              </a:r>
              <a:r>
                <a:rPr lang="ru-RU" sz="2000" b="1" dirty="0" smtClean="0">
                  <a:solidFill>
                    <a:schemeClr val="tx2"/>
                  </a:solidFill>
                </a:rPr>
                <a:t> 150,31 </a:t>
              </a:r>
              <a:r>
                <a:rPr lang="ru-RU" sz="2000" b="1" smtClean="0">
                  <a:solidFill>
                    <a:schemeClr val="tx2"/>
                  </a:solidFill>
                </a:rPr>
                <a:t>г.</a:t>
              </a:r>
              <a:r>
                <a:rPr lang="en-US" sz="2000" b="1" smtClean="0">
                  <a:solidFill>
                    <a:schemeClr val="tx2"/>
                  </a:solidFill>
                </a:rPr>
                <a:t>)</a:t>
              </a:r>
              <a:endParaRPr lang="ru-RU" sz="2000" b="1" dirty="0">
                <a:solidFill>
                  <a:schemeClr val="tx2"/>
                </a:solidFill>
              </a:endParaRPr>
            </a:p>
          </p:txBody>
        </p:sp>
      </p:grpSp>
      <p:pic>
        <p:nvPicPr>
          <p:cNvPr id="1026" name="Picture 2" descr="C:\Users\ADMIN\Desktop\Приложения проекта\20250306_1602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43543"/>
            <a:ext cx="2736304" cy="370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680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63176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Конструирование арочного моста.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55810" y="1672624"/>
            <a:ext cx="4320480" cy="318018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604861" y="1672624"/>
            <a:ext cx="2952328" cy="4811396"/>
            <a:chOff x="539552" y="1700808"/>
            <a:chExt cx="2952328" cy="481139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39552" y="1700808"/>
              <a:ext cx="2952328" cy="3168352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170" name="Picture 2" descr="C:\Users\ADMIN\Pictures\.Приложения проекта\1 09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503" y="1772816"/>
              <a:ext cx="2818426" cy="29950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02501" y="4880988"/>
              <a:ext cx="2818426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tx2"/>
                  </a:solidFill>
                </a:rPr>
                <a:t>На фотографии изображён процесс склеивания дорожного полотна будущего </a:t>
              </a:r>
              <a:r>
                <a:rPr lang="ru-RU" sz="2000" b="1" dirty="0" smtClean="0">
                  <a:solidFill>
                    <a:schemeClr val="tx2"/>
                  </a:solidFill>
                </a:rPr>
                <a:t>арочного </a:t>
              </a:r>
              <a:r>
                <a:rPr lang="ru-RU" sz="2000" b="1" dirty="0">
                  <a:solidFill>
                    <a:schemeClr val="tx2"/>
                  </a:solidFill>
                </a:rPr>
                <a:t>моста</a:t>
              </a:r>
              <a:r>
                <a:rPr lang="ru-RU" sz="2000" dirty="0" smtClean="0">
                  <a:solidFill>
                    <a:schemeClr val="tx2"/>
                  </a:solidFill>
                </a:rPr>
                <a:t>.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572000" y="4880988"/>
            <a:ext cx="43204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На фотографии изображён процесс приклеивания </a:t>
            </a:r>
            <a:r>
              <a:rPr lang="ru-RU" sz="2000" b="1" dirty="0" smtClean="0">
                <a:solidFill>
                  <a:schemeClr val="tx2"/>
                </a:solidFill>
              </a:rPr>
              <a:t>опоры </a:t>
            </a:r>
            <a:r>
              <a:rPr lang="ru-RU" sz="2000" b="1" dirty="0">
                <a:solidFill>
                  <a:schemeClr val="tx2"/>
                </a:solidFill>
              </a:rPr>
              <a:t>к </a:t>
            </a:r>
            <a:r>
              <a:rPr lang="ru-RU" sz="2000" b="1" dirty="0" smtClean="0">
                <a:solidFill>
                  <a:schemeClr val="tx2"/>
                </a:solidFill>
              </a:rPr>
              <a:t>арке моста </a:t>
            </a:r>
            <a:r>
              <a:rPr lang="ru-RU" sz="2000" b="1" dirty="0">
                <a:solidFill>
                  <a:schemeClr val="tx2"/>
                </a:solidFill>
              </a:rPr>
              <a:t>моста.</a:t>
            </a:r>
          </a:p>
          <a:p>
            <a:endParaRPr lang="ru-RU" dirty="0"/>
          </a:p>
        </p:txBody>
      </p:sp>
      <p:pic>
        <p:nvPicPr>
          <p:cNvPr id="1026" name="Picture 2" descr="C:\Users\ADMIN\Downloads\IMG_20250310_212022_4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4632"/>
            <a:ext cx="4104456" cy="299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07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586050" y="1657243"/>
            <a:ext cx="2992830" cy="4948114"/>
            <a:chOff x="571059" y="1657243"/>
            <a:chExt cx="2992830" cy="494811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6050" y="1657243"/>
              <a:ext cx="2952328" cy="3977303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059" y="5897471"/>
              <a:ext cx="29928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tx2"/>
                  </a:solidFill>
                </a:rPr>
                <a:t>Масса моста равна (</a:t>
              </a:r>
              <a:r>
                <a:rPr lang="en-US" sz="2000" b="1" dirty="0" smtClean="0">
                  <a:solidFill>
                    <a:schemeClr val="tx2"/>
                  </a:solidFill>
                </a:rPr>
                <a:t>m =</a:t>
              </a:r>
              <a:r>
                <a:rPr lang="ru-RU" sz="2000" b="1" dirty="0" smtClean="0">
                  <a:solidFill>
                    <a:schemeClr val="tx2"/>
                  </a:solidFill>
                </a:rPr>
                <a:t>150, 65 г.</a:t>
              </a:r>
              <a:r>
                <a:rPr lang="en-US" sz="2000" b="1" dirty="0" smtClean="0">
                  <a:solidFill>
                    <a:schemeClr val="tx2"/>
                  </a:solidFill>
                </a:rPr>
                <a:t>)</a:t>
              </a:r>
              <a:endParaRPr lang="ru-RU" sz="20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292079" y="1649592"/>
            <a:ext cx="3168353" cy="4955765"/>
            <a:chOff x="611559" y="1683945"/>
            <a:chExt cx="3168353" cy="495576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11559" y="1683945"/>
              <a:ext cx="3168353" cy="3977303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93836" y="5685603"/>
              <a:ext cx="30037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tx2"/>
                  </a:solidFill>
                </a:rPr>
                <a:t>Арочный мост готов</a:t>
              </a:r>
              <a:r>
                <a:rPr lang="ru-RU" sz="2800" b="1" dirty="0">
                  <a:solidFill>
                    <a:schemeClr val="tx2"/>
                  </a:solidFill>
                </a:rPr>
                <a:t>!</a:t>
              </a:r>
            </a:p>
          </p:txBody>
        </p:sp>
      </p:grpSp>
      <p:pic>
        <p:nvPicPr>
          <p:cNvPr id="2050" name="Picture 2" descr="C:\Users\ADMIN\Desktop\Приложения проекта\20250306_1600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3" y="1712243"/>
            <a:ext cx="2819663" cy="38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ownloads\20250311_1255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56" y="1712243"/>
            <a:ext cx="3003799" cy="385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018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Проведение </a:t>
            </a:r>
            <a:r>
              <a:rPr lang="ru-RU" sz="4000" b="1" dirty="0" smtClean="0"/>
              <a:t>опытов.</a:t>
            </a:r>
            <a:endParaRPr lang="ru-RU" sz="4000" b="1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331061" y="1544280"/>
            <a:ext cx="8481878" cy="640080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2"/>
                </a:solidFill>
              </a:rPr>
              <a:t>Ферменный мост</a:t>
            </a:r>
            <a:r>
              <a:rPr lang="ru-RU" sz="3200" dirty="0" smtClean="0">
                <a:solidFill>
                  <a:schemeClr val="accent2"/>
                </a:solidFill>
              </a:rPr>
              <a:t>.    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40372" y="2184360"/>
            <a:ext cx="3011548" cy="4048845"/>
            <a:chOff x="507847" y="2168861"/>
            <a:chExt cx="2335961" cy="3437678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517000" y="2168861"/>
              <a:ext cx="2326808" cy="3024336"/>
              <a:chOff x="517000" y="2196872"/>
              <a:chExt cx="2326808" cy="3024336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517000" y="2196872"/>
                <a:ext cx="2326808" cy="3024336"/>
              </a:xfrm>
              <a:prstGeom prst="rect">
                <a:avLst/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50" name="Picture 2" descr="C:\Users\ADMIN\Desktop\Приложения проекта\Screenshot_20250309-114905_Gallery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8" b="8415"/>
              <a:stretch/>
            </p:blipFill>
            <p:spPr bwMode="auto">
              <a:xfrm>
                <a:off x="608617" y="2276873"/>
                <a:ext cx="2143574" cy="29083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TextBox 7"/>
            <p:cNvSpPr txBox="1"/>
            <p:nvPr/>
          </p:nvSpPr>
          <p:spPr>
            <a:xfrm>
              <a:off x="507847" y="5240694"/>
              <a:ext cx="2326808" cy="365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</a:rPr>
                <a:t>Опыт №1 (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m = 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6 кг)</a:t>
              </a:r>
              <a:endParaRPr lang="ru-RU" sz="2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292080" y="2184360"/>
            <a:ext cx="3049120" cy="4052952"/>
            <a:chOff x="6300192" y="2190859"/>
            <a:chExt cx="2329040" cy="345784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300192" y="2190859"/>
              <a:ext cx="2326808" cy="3024336"/>
              <a:chOff x="5436096" y="2204115"/>
              <a:chExt cx="2326808" cy="3024336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5436096" y="2204115"/>
                <a:ext cx="2326808" cy="3024336"/>
              </a:xfrm>
              <a:prstGeom prst="rect">
                <a:avLst/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51" name="Picture 3" descr="C:\Users\ADMIN\Desktop\Приложения проекта\Screenshot_20250309-114930_Gallery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4721" t="9032" r="4721" b="16321"/>
              <a:stretch/>
            </p:blipFill>
            <p:spPr bwMode="auto">
              <a:xfrm>
                <a:off x="5436096" y="2248862"/>
                <a:ext cx="2232248" cy="29443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6302424" y="5279369"/>
              <a:ext cx="2326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</a:rPr>
                <a:t>Опыт №2 (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m = 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8 кг)</a:t>
              </a:r>
              <a:endParaRPr lang="ru-RU" sz="2200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3115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843076" y="2140614"/>
            <a:ext cx="3008844" cy="4024690"/>
            <a:chOff x="843076" y="2140614"/>
            <a:chExt cx="2326808" cy="344862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43076" y="2140614"/>
              <a:ext cx="2326808" cy="3024336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C:\Users\ADMIN\Desktop\Приложения проекта\IMG_20250308_213039_858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787" y="2204865"/>
              <a:ext cx="2183385" cy="2880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843076" y="5219908"/>
              <a:ext cx="2326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</a:rPr>
                <a:t>Опыт №3 (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m = 10 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кг)</a:t>
              </a:r>
              <a:endParaRPr lang="ru-RU" sz="2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281317" y="2118513"/>
            <a:ext cx="2997462" cy="4046791"/>
            <a:chOff x="6012160" y="2118513"/>
            <a:chExt cx="2349390" cy="347072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12160" y="2118513"/>
              <a:ext cx="2326808" cy="3024336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5" name="Picture 3" descr="C:\Users\ADMIN\Desktop\Приложения проекта\IMG_20250308_213137_04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7564" y="2173143"/>
              <a:ext cx="2196000" cy="292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034742" y="5219908"/>
              <a:ext cx="2326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</a:rPr>
                <a:t>Опыт №4 (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m = 1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2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 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кг)</a:t>
              </a:r>
              <a:endParaRPr lang="ru-RU" sz="2200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43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6"/>
          <p:cNvSpPr txBox="1">
            <a:spLocks/>
          </p:cNvSpPr>
          <p:nvPr/>
        </p:nvSpPr>
        <p:spPr>
          <a:xfrm>
            <a:off x="431540" y="1556792"/>
            <a:ext cx="8280920" cy="640080"/>
          </a:xfrm>
          <a:prstGeom prst="rect">
            <a:avLst/>
          </a:prstGeom>
          <a:solidFill>
            <a:schemeClr val="bg1"/>
          </a:solidFill>
        </p:spPr>
        <p:txBody>
          <a:bodyPr vert="horz" rtlCol="0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Tx/>
              <a:buNone/>
              <a:defRPr kumimoji="0" sz="20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>
                <a:solidFill>
                  <a:schemeClr val="accent2"/>
                </a:solidFill>
              </a:rPr>
              <a:t>Арочный мост.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49524" y="2184360"/>
            <a:ext cx="2930387" cy="3980944"/>
            <a:chOff x="849525" y="2184360"/>
            <a:chExt cx="2326808" cy="34260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49525" y="2184360"/>
              <a:ext cx="2326808" cy="3024336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98" name="Picture 2" descr="C:\Users\ADMIN\Desktop\Приложения проекта\Screenshot_20250309-115503_Gallery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9" b="9864"/>
            <a:stretch/>
          </p:blipFill>
          <p:spPr bwMode="auto">
            <a:xfrm>
              <a:off x="910562" y="2276871"/>
              <a:ext cx="2204733" cy="288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849525" y="5241060"/>
              <a:ext cx="2326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</a:rPr>
                <a:t>Опыт №1 (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m = 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6 кг)</a:t>
              </a:r>
              <a:endParaRPr lang="ru-RU" sz="2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220072" y="2184360"/>
            <a:ext cx="3118896" cy="3986196"/>
            <a:chOff x="5983854" y="2184360"/>
            <a:chExt cx="2355114" cy="345889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12160" y="2184360"/>
              <a:ext cx="2326808" cy="3024336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99" name="Picture 3" descr="C:\Users\ADMIN\Desktop\Приложения проекта\Screenshot_20250309-115017_Gallery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9" y="2276871"/>
              <a:ext cx="2160240" cy="288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5983854" y="5269368"/>
              <a:ext cx="2050738" cy="3738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  <a:latin typeface="Calibri" panose="020F0502020204030204" pitchFamily="34" charset="0"/>
                </a:rPr>
                <a:t>Опыт №2</a:t>
              </a:r>
              <a:r>
                <a:rPr lang="en-US" sz="2200" b="1" dirty="0" smtClean="0">
                  <a:solidFill>
                    <a:schemeClr val="tx2"/>
                  </a:solidFill>
                  <a:latin typeface="Calibri" panose="020F0502020204030204" pitchFamily="34" charset="0"/>
                </a:rPr>
                <a:t> ( m = 8 </a:t>
              </a:r>
              <a:r>
                <a:rPr lang="ru-RU" sz="2200" b="1" dirty="0" smtClean="0">
                  <a:solidFill>
                    <a:schemeClr val="tx2"/>
                  </a:solidFill>
                  <a:latin typeface="Calibri" panose="020F0502020204030204" pitchFamily="34" charset="0"/>
                </a:rPr>
                <a:t>кг) </a:t>
              </a:r>
              <a:r>
                <a:rPr lang="en-US" sz="2200" b="1" dirty="0" smtClean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endParaRPr lang="ru-RU" sz="2200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5580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820602" y="2187411"/>
            <a:ext cx="3031317" cy="4049901"/>
            <a:chOff x="820603" y="2187411"/>
            <a:chExt cx="2326808" cy="340182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20603" y="2187411"/>
              <a:ext cx="2326808" cy="3024336"/>
            </a:xfrm>
            <a:prstGeom prst="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2" name="Picture 2" descr="C:\Users\ADMIN\Desktop\Приложения проекта\Screenshot_20250309-115129_Gallery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276872"/>
              <a:ext cx="2160240" cy="2880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22538" y="5219908"/>
              <a:ext cx="23248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tx2"/>
                  </a:solidFill>
                </a:rPr>
                <a:t>Опыт №3 (</a:t>
              </a:r>
              <a:r>
                <a:rPr lang="en-US" sz="2200" b="1" dirty="0" smtClean="0">
                  <a:solidFill>
                    <a:schemeClr val="tx2"/>
                  </a:solidFill>
                </a:rPr>
                <a:t>m </a:t>
              </a:r>
              <a:r>
                <a:rPr lang="ru-RU" sz="2200" b="1" dirty="0" smtClean="0">
                  <a:solidFill>
                    <a:schemeClr val="tx2"/>
                  </a:solidFill>
                </a:rPr>
                <a:t>= 10 кг)</a:t>
              </a:r>
              <a:endParaRPr lang="ru-RU" sz="2200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6266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116632"/>
            <a:ext cx="8279832" cy="9906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Таблица опытов ферменного моста.</a:t>
            </a:r>
            <a:endParaRPr lang="ru-RU" sz="4000" b="1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067615"/>
              </p:ext>
            </p:extLst>
          </p:nvPr>
        </p:nvGraphicFramePr>
        <p:xfrm>
          <a:off x="611560" y="1628800"/>
          <a:ext cx="8496944" cy="5096200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008112"/>
                <a:gridCol w="936104"/>
                <a:gridCol w="3456384"/>
                <a:gridCol w="1512168"/>
                <a:gridCol w="1584176"/>
              </a:tblGrid>
              <a:tr h="57606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Опыт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Нагрузка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Что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dirty="0" smtClean="0"/>
                        <a:t>делал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Что</a:t>
                      </a:r>
                      <a:r>
                        <a:rPr lang="ru-RU" sz="1800" baseline="0" dirty="0" smtClean="0"/>
                        <a:t> наблюдал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Вывод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8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Опыт №1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К ферменному</a:t>
                      </a:r>
                      <a:r>
                        <a:rPr lang="ru-RU" sz="1600" baseline="0" dirty="0" smtClean="0"/>
                        <a:t> мосту при помощи верёвки прикрепил безмен. Растянул безмен.  Безмен показал значение массы, равное 6 кг.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Прогиб</a:t>
                      </a:r>
                      <a:r>
                        <a:rPr lang="ru-RU" sz="1600" baseline="0" dirty="0" smtClean="0"/>
                        <a:t> моста равен 0,002 м. 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60 Н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Опыт №2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 ферменному</a:t>
                      </a:r>
                      <a:r>
                        <a:rPr lang="ru-RU" sz="1600" baseline="0" dirty="0" smtClean="0"/>
                        <a:t> мосту при помощи верёвки прикрепил гирю, масса которой равна 8 кг.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Прогиб</a:t>
                      </a:r>
                      <a:r>
                        <a:rPr lang="ru-RU" sz="1600" baseline="0" dirty="0" smtClean="0"/>
                        <a:t> моста равен 0,004 м. 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80 Н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Опыт №3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 ферменному</a:t>
                      </a:r>
                      <a:r>
                        <a:rPr lang="ru-RU" sz="1600" baseline="0" dirty="0" smtClean="0"/>
                        <a:t> мосту при помощи верёвки прикрепил гирю, масса которой равна 8 кг., а также 2 гантели массами по 1 кг. каждая.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Прогиб</a:t>
                      </a:r>
                      <a:r>
                        <a:rPr lang="ru-RU" sz="1600" baseline="0" dirty="0" smtClean="0"/>
                        <a:t> моста равен 0,01 м. 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100 Н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Опыт №4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 ферменному</a:t>
                      </a:r>
                      <a:r>
                        <a:rPr lang="ru-RU" sz="1600" baseline="0" dirty="0" smtClean="0"/>
                        <a:t> мосту при помощи верёвки прикрепил гирю, масса которой равна 8 кг., а также 2 гантели массами по 2 кг. каждая.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Прогиб</a:t>
                      </a:r>
                      <a:r>
                        <a:rPr lang="ru-RU" sz="1600" baseline="0" dirty="0" smtClean="0"/>
                        <a:t> моста равен 0,016 м. Было слышно лёгкое потрескивание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120 Н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852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Таблица опытов арочного моста.</a:t>
            </a:r>
            <a:endParaRPr lang="ru-RU" sz="40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51587"/>
              </p:ext>
            </p:extLst>
          </p:nvPr>
        </p:nvGraphicFramePr>
        <p:xfrm>
          <a:off x="619760" y="1628800"/>
          <a:ext cx="8496944" cy="412111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66454"/>
                <a:gridCol w="897423"/>
                <a:gridCol w="3320699"/>
                <a:gridCol w="1580606"/>
                <a:gridCol w="1731762"/>
              </a:tblGrid>
              <a:tr h="604867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 Опыт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Нагрузка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Что делал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Что</a:t>
                      </a:r>
                      <a:r>
                        <a:rPr lang="ru-RU" sz="1800" b="1" baseline="0" dirty="0" smtClean="0"/>
                        <a:t> наблюдал</a:t>
                      </a:r>
                      <a:r>
                        <a:rPr lang="ru-RU" sz="1800" b="1" dirty="0" smtClean="0"/>
                        <a:t> 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Вывод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919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Опыт №1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 Арочному</a:t>
                      </a:r>
                      <a:r>
                        <a:rPr lang="ru-RU" sz="1600" baseline="0" dirty="0" smtClean="0"/>
                        <a:t> мосту при помощи верёвки прикрепил безмен. Растянул безмен.  Безмен показал значение массы, равное 6 кг.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Прогиб</a:t>
                      </a:r>
                      <a:r>
                        <a:rPr lang="ru-RU" sz="1600" baseline="0" dirty="0" smtClean="0"/>
                        <a:t> моста равен 0,003 м.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60 Н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Опыт №2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 ферменному</a:t>
                      </a:r>
                      <a:r>
                        <a:rPr lang="ru-RU" sz="1600" baseline="0" dirty="0" smtClean="0"/>
                        <a:t> мосту при помощи верёвки прикрепил гирю, масса которой равна 8 кг.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Прогиб моста равен 0,005 м.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80 Н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Опыт №3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 Н.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 ферменному</a:t>
                      </a:r>
                      <a:r>
                        <a:rPr lang="ru-RU" sz="1600" baseline="0" dirty="0" smtClean="0"/>
                        <a:t> мосту при помощи верёвки прикрепил гирю, масса которой равна 8 кг., а также 2 гантели массами по 1 кг. каждая.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Прогиб</a:t>
                      </a:r>
                      <a:r>
                        <a:rPr lang="ru-RU" sz="1600" baseline="0" dirty="0" smtClean="0"/>
                        <a:t> моста равен 0,011м. Было слышно лёгкое потрескивание.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Мост</a:t>
                      </a:r>
                      <a:r>
                        <a:rPr lang="ru-RU" sz="1600" baseline="0" dirty="0" smtClean="0"/>
                        <a:t> в</a:t>
                      </a:r>
                      <a:r>
                        <a:rPr lang="ru-RU" sz="1600" dirty="0" smtClean="0"/>
                        <a:t>ыдержал</a:t>
                      </a:r>
                      <a:r>
                        <a:rPr lang="ru-RU" sz="1600" baseline="0" dirty="0" smtClean="0"/>
                        <a:t> нагрузку, равную 100 Н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5925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25144"/>
          </a:xfrm>
          <a:ln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solidFill>
                  <a:schemeClr val="accent4"/>
                </a:solidFill>
              </a:rPr>
              <a:t>Цель работы </a:t>
            </a:r>
            <a:r>
              <a:rPr lang="ru-RU" sz="2400" dirty="0" smtClean="0"/>
              <a:t>- сравнить грузоподъёмность </a:t>
            </a:r>
            <a:r>
              <a:rPr lang="ru-RU" sz="2400" dirty="0"/>
              <a:t>двух мостов из спагетти в зависимости от типа конструкций. </a:t>
            </a:r>
            <a:endParaRPr lang="ru-RU" sz="2400" dirty="0" smtClean="0"/>
          </a:p>
          <a:p>
            <a:r>
              <a:rPr lang="ru-RU" sz="2400" b="1" dirty="0" smtClean="0">
                <a:solidFill>
                  <a:schemeClr val="accent4"/>
                </a:solidFill>
              </a:rPr>
              <a:t>Гипотеза</a:t>
            </a:r>
            <a:r>
              <a:rPr lang="ru-RU" sz="2400" dirty="0" smtClean="0"/>
              <a:t> – ферменный мост обладает большей грузоподъёмностью, чем арочный мост.</a:t>
            </a:r>
          </a:p>
          <a:p>
            <a:r>
              <a:rPr lang="ru-RU" sz="2400" b="1" dirty="0" smtClean="0">
                <a:solidFill>
                  <a:schemeClr val="accent4"/>
                </a:solidFill>
              </a:rPr>
              <a:t>Задачи: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Изучение </a:t>
            </a:r>
            <a:r>
              <a:rPr lang="ru-RU" sz="2400" dirty="0"/>
              <a:t>истории развития мостов и мостостроения.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Изучение типов мостов по конструкции.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Выбор конструкций для их проектирования.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Создание чертежей мостов.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Строительство двух мостов из спагетти, ранее выбранных  типов конструкций.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Проведение опыта, результатом которого станет заключительный вывод по всему проекту.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163486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Ферменный мост.</a:t>
            </a:r>
            <a:endParaRPr lang="ru-RU" sz="4000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14162084"/>
              </p:ext>
            </p:extLst>
          </p:nvPr>
        </p:nvGraphicFramePr>
        <p:xfrm>
          <a:off x="611560" y="1680210"/>
          <a:ext cx="7848872" cy="4557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228184" y="1844824"/>
            <a:ext cx="2520279" cy="3456384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dirty="0">
                <a:latin typeface="+mj-lt"/>
              </a:rPr>
              <a:t>На слайде представлен график зависимости </a:t>
            </a:r>
            <a:r>
              <a:rPr lang="ru-RU" b="1" dirty="0">
                <a:solidFill>
                  <a:schemeClr val="accent1"/>
                </a:solidFill>
                <a:latin typeface="+mj-lt"/>
              </a:rPr>
              <a:t>прогиба</a:t>
            </a: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(</a:t>
            </a:r>
            <a:r>
              <a:rPr lang="ru-RU" altLang="ru-RU" b="1" dirty="0" smtClean="0">
                <a:latin typeface="+mj-lt"/>
                <a:cs typeface="Arial" pitchFamily="34" charset="0"/>
              </a:rPr>
              <a:t>Δ</a:t>
            </a:r>
            <a:r>
              <a:rPr lang="en-US" altLang="ru-RU" b="1" dirty="0" smtClean="0">
                <a:latin typeface="+mj-lt"/>
                <a:cs typeface="Arial" pitchFamily="34" charset="0"/>
              </a:rPr>
              <a:t>h</a:t>
            </a:r>
            <a:r>
              <a:rPr lang="ru-RU" altLang="ru-RU" dirty="0" smtClean="0">
                <a:latin typeface="+mj-lt"/>
                <a:cs typeface="Arial" pitchFamily="34" charset="0"/>
              </a:rPr>
              <a:t>) </a:t>
            </a:r>
            <a:r>
              <a:rPr lang="ru-RU" b="1" dirty="0" smtClean="0">
                <a:solidFill>
                  <a:schemeClr val="tx2"/>
                </a:solidFill>
                <a:latin typeface="+mj-lt"/>
              </a:rPr>
              <a:t>ферменного </a:t>
            </a:r>
            <a:r>
              <a:rPr lang="ru-RU" b="1" dirty="0">
                <a:solidFill>
                  <a:schemeClr val="tx2"/>
                </a:solidFill>
                <a:latin typeface="+mj-lt"/>
              </a:rPr>
              <a:t>моста</a:t>
            </a:r>
            <a:r>
              <a:rPr lang="ru-RU" dirty="0">
                <a:latin typeface="+mj-lt"/>
              </a:rPr>
              <a:t> (в м.) </a:t>
            </a:r>
            <a:r>
              <a:rPr lang="ru-RU" b="1" dirty="0">
                <a:solidFill>
                  <a:schemeClr val="accent2"/>
                </a:solidFill>
                <a:latin typeface="+mj-lt"/>
              </a:rPr>
              <a:t>от нагрузки</a:t>
            </a:r>
            <a:r>
              <a:rPr lang="ru-RU" dirty="0">
                <a:latin typeface="+mj-lt"/>
              </a:rPr>
              <a:t> (в Н.)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Где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Δ</a:t>
            </a:r>
            <a:r>
              <a:rPr kumimoji="0" lang="en-US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h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– разность между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+mj-lt"/>
                <a:cs typeface="Arial" pitchFamily="34" charset="0"/>
              </a:rPr>
              <a:t>высотой от поверхности до моста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без нагрузки и с ней.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418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Арочный мост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22929" y="1916832"/>
            <a:ext cx="2284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endParaRPr lang="ru-RU" sz="20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87561509"/>
              </p:ext>
            </p:extLst>
          </p:nvPr>
        </p:nvGraphicFramePr>
        <p:xfrm>
          <a:off x="611560" y="1701482"/>
          <a:ext cx="7848872" cy="4463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228184" y="1844824"/>
            <a:ext cx="2520279" cy="3456384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dirty="0">
                <a:latin typeface="+mj-lt"/>
              </a:rPr>
              <a:t>На слайде представлен график зависимости </a:t>
            </a:r>
            <a:r>
              <a:rPr lang="ru-RU" b="1" dirty="0">
                <a:solidFill>
                  <a:schemeClr val="accent1"/>
                </a:solidFill>
                <a:latin typeface="+mj-lt"/>
              </a:rPr>
              <a:t>прогиба</a:t>
            </a: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(</a:t>
            </a:r>
            <a:r>
              <a:rPr lang="ru-RU" altLang="ru-RU" b="1" dirty="0" smtClean="0">
                <a:latin typeface="+mj-lt"/>
                <a:cs typeface="Arial" pitchFamily="34" charset="0"/>
              </a:rPr>
              <a:t>Δ</a:t>
            </a:r>
            <a:r>
              <a:rPr lang="en-US" altLang="ru-RU" b="1" dirty="0" smtClean="0">
                <a:latin typeface="+mj-lt"/>
                <a:cs typeface="Arial" pitchFamily="34" charset="0"/>
              </a:rPr>
              <a:t>h</a:t>
            </a:r>
            <a:r>
              <a:rPr lang="ru-RU" altLang="ru-RU" dirty="0" smtClean="0">
                <a:latin typeface="+mj-lt"/>
                <a:cs typeface="Arial" pitchFamily="34" charset="0"/>
              </a:rPr>
              <a:t>) </a:t>
            </a:r>
            <a:r>
              <a:rPr lang="ru-RU" b="1" dirty="0" smtClean="0">
                <a:solidFill>
                  <a:schemeClr val="tx2"/>
                </a:solidFill>
                <a:latin typeface="+mj-lt"/>
              </a:rPr>
              <a:t>ферменного </a:t>
            </a:r>
            <a:r>
              <a:rPr lang="ru-RU" b="1" dirty="0">
                <a:solidFill>
                  <a:schemeClr val="tx2"/>
                </a:solidFill>
                <a:latin typeface="+mj-lt"/>
              </a:rPr>
              <a:t>моста</a:t>
            </a:r>
            <a:r>
              <a:rPr lang="ru-RU" dirty="0">
                <a:latin typeface="+mj-lt"/>
              </a:rPr>
              <a:t> (в м.) </a:t>
            </a:r>
            <a:r>
              <a:rPr lang="ru-RU" b="1" dirty="0">
                <a:solidFill>
                  <a:schemeClr val="accent2"/>
                </a:solidFill>
                <a:latin typeface="+mj-lt"/>
              </a:rPr>
              <a:t>от нагрузки</a:t>
            </a:r>
            <a:r>
              <a:rPr lang="ru-RU" dirty="0">
                <a:latin typeface="+mj-lt"/>
              </a:rPr>
              <a:t> (в Н.)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Где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Δ</a:t>
            </a:r>
            <a:r>
              <a:rPr kumimoji="0" lang="en-US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h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– разность между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+mj-lt"/>
                <a:cs typeface="Arial" pitchFamily="34" charset="0"/>
              </a:rPr>
              <a:t>высотой от поверхности до моста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без нагрузки и с ней.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083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Заключение.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88508" cy="52578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Моя </a:t>
            </a:r>
            <a:r>
              <a:rPr lang="ru-RU" b="1" dirty="0" smtClean="0">
                <a:solidFill>
                  <a:schemeClr val="tx2"/>
                </a:solidFill>
              </a:rPr>
              <a:t>гипотеза подтвердилась </a:t>
            </a:r>
            <a:r>
              <a:rPr lang="ru-RU" dirty="0" smtClean="0"/>
              <a:t>практическими опытами - </a:t>
            </a:r>
            <a:r>
              <a:rPr lang="ru-RU" b="1" dirty="0" smtClean="0">
                <a:solidFill>
                  <a:schemeClr val="accent5"/>
                </a:solidFill>
              </a:rPr>
              <a:t>ферменный мост обладает большой грузоподъёмностью, нежели арочный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Ферменный мост состоит </a:t>
            </a:r>
            <a:r>
              <a:rPr lang="ru-RU" b="1" dirty="0" smtClean="0">
                <a:solidFill>
                  <a:schemeClr val="accent5"/>
                </a:solidFill>
              </a:rPr>
              <a:t>из большего количества элементов</a:t>
            </a:r>
            <a:r>
              <a:rPr lang="ru-RU" dirty="0" smtClean="0"/>
              <a:t>, чем арочный, в связи с чем, процесс его создания </a:t>
            </a:r>
            <a:r>
              <a:rPr lang="ru-RU" b="1" dirty="0" smtClean="0">
                <a:solidFill>
                  <a:schemeClr val="accent2"/>
                </a:solidFill>
              </a:rPr>
              <a:t>более трудоемкий.</a:t>
            </a:r>
          </a:p>
          <a:p>
            <a:r>
              <a:rPr lang="ru-RU" dirty="0" smtClean="0"/>
              <a:t> Дополнительный результат исследования - </a:t>
            </a:r>
            <a:r>
              <a:rPr lang="ru-RU" b="1" dirty="0" smtClean="0">
                <a:solidFill>
                  <a:schemeClr val="accent5"/>
                </a:solidFill>
              </a:rPr>
              <a:t>колоссальная грузоподъёмность мостов</a:t>
            </a:r>
            <a:r>
              <a:rPr lang="ru-RU" dirty="0" smtClean="0"/>
              <a:t> из спагетти. Груз, выдерживаемый мостами из спагетти, </a:t>
            </a:r>
            <a:r>
              <a:rPr lang="ru-RU" b="1" dirty="0" smtClean="0">
                <a:solidFill>
                  <a:schemeClr val="tx2"/>
                </a:solidFill>
              </a:rPr>
              <a:t>превышает массу мостов  в 60-80 раз.</a:t>
            </a:r>
          </a:p>
          <a:p>
            <a:r>
              <a:rPr lang="ru-RU" dirty="0" smtClean="0"/>
              <a:t> Грузоподъемность и прочность моста зависит не только </a:t>
            </a:r>
            <a:r>
              <a:rPr lang="ru-RU" b="1" dirty="0" smtClean="0">
                <a:solidFill>
                  <a:schemeClr val="accent5"/>
                </a:solidFill>
              </a:rPr>
              <a:t>от используемого материала,</a:t>
            </a:r>
            <a:r>
              <a:rPr lang="ru-RU" dirty="0" smtClean="0"/>
              <a:t> но и </a:t>
            </a:r>
            <a:r>
              <a:rPr lang="ru-RU" b="1" dirty="0" smtClean="0">
                <a:solidFill>
                  <a:schemeClr val="accent5"/>
                </a:solidFill>
              </a:rPr>
              <a:t>от выбранной конструкции</a:t>
            </a:r>
            <a:r>
              <a:rPr lang="ru-RU" dirty="0" smtClean="0"/>
              <a:t>. Ферменный мост имеет </a:t>
            </a:r>
            <a:r>
              <a:rPr lang="ru-RU" b="1" dirty="0" smtClean="0">
                <a:solidFill>
                  <a:schemeClr val="tx2"/>
                </a:solidFill>
              </a:rPr>
              <a:t>грузоподъемность на 20 % больше</a:t>
            </a:r>
            <a:r>
              <a:rPr lang="ru-RU" dirty="0" smtClean="0"/>
              <a:t>, чем арочный мост.</a:t>
            </a:r>
          </a:p>
          <a:p>
            <a:r>
              <a:rPr lang="ru-RU" dirty="0" smtClean="0"/>
              <a:t>Важный результат моего проекта - приобретение мною </a:t>
            </a:r>
            <a:r>
              <a:rPr lang="ru-RU" b="1" dirty="0" smtClean="0">
                <a:solidFill>
                  <a:schemeClr val="accent5"/>
                </a:solidFill>
              </a:rPr>
              <a:t>навыка самостоятельного создания инженерного сооружения</a:t>
            </a:r>
            <a:r>
              <a:rPr lang="ru-RU" b="1" dirty="0" smtClean="0"/>
              <a:t>,</a:t>
            </a:r>
            <a:r>
              <a:rPr lang="ru-RU" dirty="0" smtClean="0"/>
              <a:t> что является </a:t>
            </a:r>
            <a:r>
              <a:rPr lang="ru-RU" b="1" dirty="0" smtClean="0">
                <a:solidFill>
                  <a:schemeClr val="accent2"/>
                </a:solidFill>
              </a:rPr>
              <a:t>полезным прикладным опытом.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153400" cy="4536504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120093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7521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Соревнования по строительству мостов из макарон.</a:t>
            </a:r>
            <a:endParaRPr lang="ru-RU" b="1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" t="295" r="5711"/>
          <a:stretch/>
        </p:blipFill>
        <p:spPr bwMode="auto">
          <a:xfrm>
            <a:off x="611560" y="1700808"/>
            <a:ext cx="4981434" cy="381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33739" y="1700808"/>
            <a:ext cx="3230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/>
                </a:solidFill>
              </a:rPr>
              <a:t>«Региональные </a:t>
            </a:r>
            <a:r>
              <a:rPr lang="ru-RU" sz="2200" b="1" dirty="0">
                <a:solidFill>
                  <a:schemeClr val="tx2"/>
                </a:solidFill>
              </a:rPr>
              <a:t>соревнования по строительству мостов из спагетти» </a:t>
            </a:r>
            <a:r>
              <a:rPr lang="ru-RU" sz="2200" dirty="0" smtClean="0"/>
              <a:t>проведены </a:t>
            </a:r>
            <a:r>
              <a:rPr lang="ru-RU" sz="2200" dirty="0"/>
              <a:t>при </a:t>
            </a:r>
            <a:r>
              <a:rPr lang="ru-RU" sz="2200" dirty="0" smtClean="0"/>
              <a:t>поддержке </a:t>
            </a:r>
            <a:r>
              <a:rPr lang="ru-RU" sz="2200" b="1" dirty="0" smtClean="0">
                <a:solidFill>
                  <a:schemeClr val="accent2"/>
                </a:solidFill>
              </a:rPr>
              <a:t>НГАСУ </a:t>
            </a:r>
            <a:r>
              <a:rPr lang="ru-RU" sz="2200" b="1" dirty="0">
                <a:solidFill>
                  <a:schemeClr val="accent2"/>
                </a:solidFill>
              </a:rPr>
              <a:t>(</a:t>
            </a:r>
            <a:r>
              <a:rPr lang="ru-RU" sz="2200" b="1" dirty="0" smtClean="0">
                <a:solidFill>
                  <a:schemeClr val="accent2"/>
                </a:solidFill>
              </a:rPr>
              <a:t>Сибстрин) </a:t>
            </a:r>
            <a:r>
              <a:rPr lang="ru-RU" sz="2200" b="1" dirty="0" smtClean="0">
                <a:solidFill>
                  <a:schemeClr val="accent1"/>
                </a:solidFill>
              </a:rPr>
              <a:t>9 </a:t>
            </a:r>
            <a:r>
              <a:rPr lang="ru-RU" sz="2200" b="1" dirty="0">
                <a:solidFill>
                  <a:schemeClr val="accent1"/>
                </a:solidFill>
              </a:rPr>
              <a:t>декабря 2018 г. </a:t>
            </a:r>
            <a:r>
              <a:rPr lang="ru-RU" sz="2200" b="1" dirty="0" smtClean="0">
                <a:solidFill>
                  <a:schemeClr val="accent1"/>
                </a:solidFill>
              </a:rPr>
              <a:t> </a:t>
            </a:r>
            <a:r>
              <a:rPr lang="ru-RU" sz="2200" dirty="0" smtClean="0"/>
              <a:t>«Экспоцентр</a:t>
            </a:r>
          </a:p>
          <a:p>
            <a:r>
              <a:rPr lang="ru-RU" sz="2200" dirty="0" smtClean="0"/>
              <a:t>Новосибирск».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425092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36904" cy="742528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Мост и его элементы конструкции.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556792"/>
            <a:ext cx="8153400" cy="2016223"/>
          </a:xfrm>
        </p:spPr>
        <p:txBody>
          <a:bodyPr>
            <a:noAutofit/>
          </a:bodyPr>
          <a:lstStyle/>
          <a:p>
            <a:pPr marL="0" indent="355600">
              <a:buNone/>
            </a:pPr>
            <a:r>
              <a:rPr lang="ru-RU" sz="2400" b="1" dirty="0">
                <a:solidFill>
                  <a:schemeClr val="accent4"/>
                </a:solidFill>
              </a:rPr>
              <a:t>Мостовое сооружение </a:t>
            </a:r>
            <a:r>
              <a:rPr lang="ru-RU" sz="2300" dirty="0"/>
              <a:t>– дорожное инженерное сооружение, состоящее из одного или нескольких пролетных строений и опор,  прокладывающее транспортный или пешеходный путь над </a:t>
            </a:r>
            <a:r>
              <a:rPr lang="ru-RU" sz="2300" dirty="0" smtClean="0"/>
              <a:t> различными препятствиями.</a:t>
            </a:r>
            <a:endParaRPr lang="ru-RU" sz="23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429000"/>
            <a:ext cx="8712968" cy="32403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ADMIN\Pictures\.Приложения проекта\WhatsApp Image 2025-03-02 at 10.47.2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13838" y="854713"/>
            <a:ext cx="2988332" cy="842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035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4149080"/>
            <a:ext cx="5328592" cy="223224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628800"/>
            <a:ext cx="5328592" cy="23762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4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89614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История развития мостовых сооружений</a:t>
            </a:r>
            <a:r>
              <a:rPr lang="ru-RU" dirty="0"/>
              <a:t>.</a:t>
            </a:r>
          </a:p>
        </p:txBody>
      </p:sp>
      <p:pic>
        <p:nvPicPr>
          <p:cNvPr id="2050" name="Picture 2" descr="C:\Users\ADMIN\Pictures\.Приложения проекта\WhatsApp Image 2025-03-02 at 13.20.5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05" y="1685154"/>
            <a:ext cx="5184000" cy="226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Pictures\.Приложения проекта\WhatsApp Image 2025-03-02 at 17.36.1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05" y="4239204"/>
            <a:ext cx="5193831" cy="20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61" y="1685154"/>
            <a:ext cx="31318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Длиннейший  мост в Европе - </a:t>
            </a:r>
            <a:r>
              <a:rPr lang="ru-RU" sz="2200" b="1" dirty="0" smtClean="0">
                <a:solidFill>
                  <a:schemeClr val="accent6"/>
                </a:solidFill>
              </a:rPr>
              <a:t>мост через Волгу в Сызрани </a:t>
            </a:r>
            <a:r>
              <a:rPr lang="ru-RU" sz="2200" dirty="0" smtClean="0"/>
              <a:t>(проект Н. А. Белелюбского)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4239204"/>
            <a:ext cx="31318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6"/>
                </a:solidFill>
              </a:rPr>
              <a:t>М</a:t>
            </a:r>
            <a:r>
              <a:rPr lang="ru-RU" sz="2200" b="1" dirty="0" smtClean="0">
                <a:solidFill>
                  <a:schemeClr val="accent6"/>
                </a:solidFill>
              </a:rPr>
              <a:t>ост </a:t>
            </a:r>
            <a:r>
              <a:rPr lang="ru-RU" sz="2200" b="1" dirty="0">
                <a:solidFill>
                  <a:schemeClr val="accent6"/>
                </a:solidFill>
              </a:rPr>
              <a:t>через Енисей в </a:t>
            </a:r>
            <a:r>
              <a:rPr lang="ru-RU" sz="2200" b="1" dirty="0" smtClean="0">
                <a:solidFill>
                  <a:schemeClr val="accent6"/>
                </a:solidFill>
              </a:rPr>
              <a:t>Красноярске </a:t>
            </a:r>
            <a:r>
              <a:rPr lang="ru-RU" sz="2200" dirty="0" smtClean="0"/>
              <a:t>(проект Л. Д. Проскурякова) получил </a:t>
            </a:r>
            <a:r>
              <a:rPr lang="ru-RU" sz="2200" dirty="0" smtClean="0">
                <a:solidFill>
                  <a:schemeClr val="accent5"/>
                </a:solidFill>
              </a:rPr>
              <a:t>золотую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chemeClr val="accent5"/>
                </a:solidFill>
              </a:rPr>
              <a:t>медаль</a:t>
            </a:r>
            <a:r>
              <a:rPr lang="ru-RU" sz="2200" dirty="0" smtClean="0"/>
              <a:t> в 1900 г. на Всемирной выставке в Париже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1962659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7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Picture backgroun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5" descr="Picture background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7" descr="Picture background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9" descr="Picture background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572399"/>
            <a:ext cx="4440919" cy="329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310014" y="1916832"/>
            <a:ext cx="3833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</a:rPr>
              <a:t>Крымский мост </a:t>
            </a:r>
            <a:r>
              <a:rPr lang="ru-RU" sz="2400" dirty="0" smtClean="0"/>
              <a:t>- </a:t>
            </a:r>
            <a:endParaRPr lang="ru-RU" sz="2400" dirty="0"/>
          </a:p>
          <a:p>
            <a:r>
              <a:rPr lang="ru-RU" sz="2400" dirty="0" smtClean="0"/>
              <a:t>визитная карточка </a:t>
            </a:r>
            <a:r>
              <a:rPr lang="ru-RU" sz="2400" dirty="0"/>
              <a:t>Российского мостостроения XXI </a:t>
            </a:r>
            <a:r>
              <a:rPr lang="ru-RU" sz="2400" dirty="0" smtClean="0"/>
              <a:t>века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10015" y="3645024"/>
            <a:ext cx="3833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Крымский мост </a:t>
            </a:r>
            <a:r>
              <a:rPr lang="ru-RU" sz="2400" dirty="0"/>
              <a:t>- это транспортный переход через Керченский пролив, который соединяет Керченский и Таманский полуострова через остров Тузла и Тузлинскую косу.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8184" y="4983852"/>
            <a:ext cx="44955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Имеет </a:t>
            </a:r>
            <a:r>
              <a:rPr lang="ru-RU" sz="2400" dirty="0"/>
              <a:t>общую протяженность </a:t>
            </a:r>
            <a:r>
              <a:rPr lang="ru-RU" sz="2400" b="1" dirty="0">
                <a:solidFill>
                  <a:schemeClr val="accent1"/>
                </a:solidFill>
              </a:rPr>
              <a:t>19 км</a:t>
            </a:r>
            <a:r>
              <a:rPr lang="ru-RU" sz="2400" dirty="0"/>
              <a:t> и </a:t>
            </a:r>
            <a:r>
              <a:rPr lang="ru-RU" sz="2400" b="1" dirty="0">
                <a:solidFill>
                  <a:schemeClr val="tx2"/>
                </a:solidFill>
              </a:rPr>
              <a:t>является самым длинным мостом в России.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346521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Типы мостов по конструкции.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3968" y="1700808"/>
            <a:ext cx="486003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/>
                </a:solidFill>
              </a:rPr>
              <a:t>Типы мостов:</a:t>
            </a:r>
            <a:endParaRPr lang="ru-RU" sz="3200" b="1" dirty="0">
              <a:solidFill>
                <a:schemeClr val="accent5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</a:rPr>
              <a:t>Блочный</a:t>
            </a:r>
            <a:r>
              <a:rPr lang="ru-RU" sz="2400" b="1" dirty="0" smtClean="0">
                <a:solidFill>
                  <a:schemeClr val="accent6"/>
                </a:solidFill>
              </a:rPr>
              <a:t> (консольный, неразрезной, разрезной,</a:t>
            </a:r>
            <a:r>
              <a:rPr lang="ru-RU" sz="2400" b="1" dirty="0">
                <a:solidFill>
                  <a:schemeClr val="accent6"/>
                </a:solidFill>
              </a:rPr>
              <a:t> т</a:t>
            </a:r>
            <a:r>
              <a:rPr lang="ru-RU" sz="2400" b="1" dirty="0" smtClean="0">
                <a:solidFill>
                  <a:schemeClr val="accent6"/>
                </a:solidFill>
              </a:rPr>
              <a:t>емпературный</a:t>
            </a:r>
            <a:r>
              <a:rPr lang="ru-RU" sz="2400" b="1" dirty="0" smtClean="0">
                <a:solidFill>
                  <a:schemeClr val="accent3"/>
                </a:solidFill>
              </a:rPr>
              <a:t>)</a:t>
            </a:r>
            <a:endParaRPr lang="ru-RU" sz="2400" b="1" dirty="0" smtClean="0">
              <a:solidFill>
                <a:schemeClr val="accent6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</a:rPr>
              <a:t>Ферменный</a:t>
            </a:r>
            <a:endParaRPr lang="ru-RU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chemeClr val="tx2"/>
                </a:solidFill>
              </a:rPr>
              <a:t>Понтонный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chemeClr val="tx2"/>
                </a:solidFill>
              </a:rPr>
              <a:t>Арочный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</a:rPr>
              <a:t>Распорный </a:t>
            </a:r>
            <a:r>
              <a:rPr lang="ru-RU" sz="2400" b="1" dirty="0" smtClean="0">
                <a:solidFill>
                  <a:schemeClr val="accent6"/>
                </a:solidFill>
              </a:rPr>
              <a:t>(</a:t>
            </a:r>
            <a:r>
              <a:rPr lang="ru-RU" sz="2400" b="1" dirty="0">
                <a:solidFill>
                  <a:schemeClr val="accent6"/>
                </a:solidFill>
              </a:rPr>
              <a:t>р</a:t>
            </a:r>
            <a:r>
              <a:rPr lang="ru-RU" sz="2400" b="1" dirty="0" smtClean="0">
                <a:solidFill>
                  <a:schemeClr val="accent6"/>
                </a:solidFill>
              </a:rPr>
              <a:t>амный</a:t>
            </a:r>
            <a:r>
              <a:rPr lang="ru-RU" sz="2400" b="1" dirty="0">
                <a:solidFill>
                  <a:schemeClr val="accent6"/>
                </a:solidFill>
              </a:rPr>
              <a:t>,</a:t>
            </a:r>
            <a:r>
              <a:rPr lang="ru-RU" sz="2400" b="1" dirty="0" smtClean="0">
                <a:solidFill>
                  <a:schemeClr val="accent6"/>
                </a:solidFill>
              </a:rPr>
              <a:t> подвесной</a:t>
            </a:r>
            <a:r>
              <a:rPr lang="ru-RU" sz="2400" b="1" dirty="0">
                <a:solidFill>
                  <a:schemeClr val="accent6"/>
                </a:solidFill>
              </a:rPr>
              <a:t>,</a:t>
            </a:r>
            <a:r>
              <a:rPr lang="ru-RU" sz="2400" b="1" dirty="0" smtClean="0">
                <a:solidFill>
                  <a:schemeClr val="accent6"/>
                </a:solidFill>
              </a:rPr>
              <a:t> вантовый, комбинированный)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6234561"/>
            <a:ext cx="409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5013176"/>
            <a:ext cx="409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</p:txBody>
      </p:sp>
      <p:pic>
        <p:nvPicPr>
          <p:cNvPr id="2060" name="Picture 12" descr="Типы Мостов. Клипарты, SVG, векторы, и Набор Иллюстраций Без Оплаты  Отчислений. Image 825245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30" y="1671454"/>
            <a:ext cx="4168237" cy="397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157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68244" y="2204864"/>
            <a:ext cx="4303755" cy="25198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Выбор конструкций для их проектирования.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54618" y="1556792"/>
            <a:ext cx="8481878" cy="64008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</a:rPr>
              <a:t>Ферменный мост.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2204864"/>
            <a:ext cx="41892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Такой мост состоит из ферм. </a:t>
            </a:r>
            <a:r>
              <a:rPr lang="ru-RU" sz="2400" b="1" dirty="0">
                <a:solidFill>
                  <a:schemeClr val="accent4"/>
                </a:solidFill>
              </a:rPr>
              <a:t>Ферма</a:t>
            </a:r>
            <a:r>
              <a:rPr lang="ru-RU" sz="2200" dirty="0"/>
              <a:t> (фр. Ferme ← лат. Firmus «прочный») – стержневая система в строительной механике, остающаяся геометрически неизменяемой после замены её жёстких узлов шарнирными. Уникальность конструкции мостовой фермы заключается в ее способности не меняться под воздействием внешних факторов.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70" y="2303890"/>
            <a:ext cx="4172847" cy="23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8670" y="5085184"/>
            <a:ext cx="414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фотографии запечатлено </a:t>
            </a:r>
            <a:r>
              <a:rPr lang="ru-RU" b="1" dirty="0" smtClean="0">
                <a:solidFill>
                  <a:schemeClr val="accent5"/>
                </a:solidFill>
              </a:rPr>
              <a:t>«Амурское чудо» </a:t>
            </a:r>
            <a:r>
              <a:rPr lang="ru-RU" dirty="0" smtClean="0"/>
              <a:t>– </a:t>
            </a:r>
            <a:r>
              <a:rPr lang="ru-RU" b="1" dirty="0" smtClean="0">
                <a:solidFill>
                  <a:schemeClr val="tx2"/>
                </a:solidFill>
              </a:rPr>
              <a:t>Амурский мост </a:t>
            </a:r>
            <a:r>
              <a:rPr lang="ru-RU" dirty="0" smtClean="0"/>
              <a:t>(1916г.)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999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70071" y="2276872"/>
            <a:ext cx="4155383" cy="24482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 txBox="1">
            <a:spLocks/>
          </p:cNvSpPr>
          <p:nvPr/>
        </p:nvSpPr>
        <p:spPr>
          <a:xfrm>
            <a:off x="611560" y="1556792"/>
            <a:ext cx="8280920" cy="640080"/>
          </a:xfrm>
          <a:prstGeom prst="rect">
            <a:avLst/>
          </a:prstGeom>
          <a:solidFill>
            <a:schemeClr val="bg1"/>
          </a:solidFill>
        </p:spPr>
        <p:txBody>
          <a:bodyPr vert="horz" rtlCol="0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Tx/>
              <a:buNone/>
              <a:defRPr kumimoji="0" sz="20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>
                <a:solidFill>
                  <a:schemeClr val="accent2"/>
                </a:solidFill>
              </a:rPr>
              <a:t>Арочный мост.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2676" y="2196872"/>
            <a:ext cx="441132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4"/>
                </a:solidFill>
              </a:rPr>
              <a:t>Арочный </a:t>
            </a:r>
            <a:r>
              <a:rPr lang="ru-RU" sz="2200" b="1" dirty="0" smtClean="0">
                <a:solidFill>
                  <a:schemeClr val="accent4"/>
                </a:solidFill>
              </a:rPr>
              <a:t>мост </a:t>
            </a:r>
            <a:r>
              <a:rPr lang="ru-RU" sz="2200" dirty="0" smtClean="0"/>
              <a:t>- это </a:t>
            </a:r>
            <a:r>
              <a:rPr lang="ru-RU" sz="2200" dirty="0"/>
              <a:t>сооружение, где проезжая часть опирается на изогнутую конструкцию, напоминающую арку. </a:t>
            </a:r>
            <a:r>
              <a:rPr lang="ru-RU" sz="2400" dirty="0"/>
              <a:t>Секрет прочности арки заключается в том, что она </a:t>
            </a:r>
            <a:r>
              <a:rPr lang="ru-RU" sz="2400" b="1" dirty="0">
                <a:solidFill>
                  <a:schemeClr val="accent5"/>
                </a:solidFill>
              </a:rPr>
              <a:t>передает нагрузку </a:t>
            </a:r>
            <a:r>
              <a:rPr lang="ru-RU" sz="2400" dirty="0"/>
              <a:t>от проезжей части </a:t>
            </a:r>
            <a:r>
              <a:rPr lang="ru-RU" sz="2400" b="1" dirty="0">
                <a:solidFill>
                  <a:schemeClr val="accent5"/>
                </a:solidFill>
              </a:rPr>
              <a:t>не только на опоры, но на боковые элементы</a:t>
            </a:r>
            <a:r>
              <a:rPr lang="ru-RU" sz="2400" dirty="0"/>
              <a:t>, которые, подобно стенкам, распирают арку, предотвращают ее </a:t>
            </a:r>
            <a:r>
              <a:rPr lang="ru-RU" sz="2400" dirty="0" smtClean="0"/>
              <a:t>обрушение.</a:t>
            </a:r>
            <a:endParaRPr lang="ru-RU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416616" y="5059194"/>
            <a:ext cx="4062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фотографии </a:t>
            </a:r>
            <a:r>
              <a:rPr lang="ru-RU" dirty="0" smtClean="0"/>
              <a:t>запечатлён </a:t>
            </a:r>
            <a:r>
              <a:rPr lang="ru-RU" b="1" dirty="0" smtClean="0">
                <a:solidFill>
                  <a:schemeClr val="tx2"/>
                </a:solidFill>
              </a:rPr>
              <a:t>Арочный мост через р. Чердымовка по ул. Поповской </a:t>
            </a:r>
            <a:r>
              <a:rPr lang="ru-RU" dirty="0" smtClean="0">
                <a:solidFill>
                  <a:srgbClr val="000000"/>
                </a:solidFill>
              </a:rPr>
              <a:t>( ныне ул. Калинина; 1923г.)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Users\ADMIN\Desktop\Приложения проекта\Screenshot_20250309-111907_Chr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15" y="2348881"/>
            <a:ext cx="406229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134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748</TotalTime>
  <Words>1122</Words>
  <Application>Microsoft Office PowerPoint</Application>
  <PresentationFormat>Экран (4:3)</PresentationFormat>
  <Paragraphs>122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Обычная</vt:lpstr>
      <vt:lpstr>Проектно-исследовательская работа по теме: «Сравнение грузоподъёмности мостов в зависимости от типа конструкций»</vt:lpstr>
      <vt:lpstr>Презентация PowerPoint</vt:lpstr>
      <vt:lpstr>Соревнования по строительству мостов из макарон.</vt:lpstr>
      <vt:lpstr>Мост и его элементы конструкции. </vt:lpstr>
      <vt:lpstr>История развития мостовых сооружений.</vt:lpstr>
      <vt:lpstr>Презентация PowerPoint</vt:lpstr>
      <vt:lpstr>Типы мостов по конструкции.</vt:lpstr>
      <vt:lpstr>Выбор конструкций для их проектирования.</vt:lpstr>
      <vt:lpstr>Презентация PowerPoint</vt:lpstr>
      <vt:lpstr>Конструирование ферменного моста. </vt:lpstr>
      <vt:lpstr>Презентация PowerPoint</vt:lpstr>
      <vt:lpstr>Конструирование арочного моста.</vt:lpstr>
      <vt:lpstr>Презентация PowerPoint</vt:lpstr>
      <vt:lpstr>Проведение опытов.</vt:lpstr>
      <vt:lpstr>Презентация PowerPoint</vt:lpstr>
      <vt:lpstr>Презентация PowerPoint</vt:lpstr>
      <vt:lpstr>Презентация PowerPoint</vt:lpstr>
      <vt:lpstr>Таблица опытов ферменного моста.</vt:lpstr>
      <vt:lpstr>Таблица опытов арочного моста.</vt:lpstr>
      <vt:lpstr>Ферменный мост.</vt:lpstr>
      <vt:lpstr>Арочный мост</vt:lpstr>
      <vt:lpstr>Заключение.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Проектно-исследовательская работа по теме: «Сравнение грузоподъёмности мостов в зависимости от типа конструкций»</dc:title>
  <dc:creator>ADMIN</dc:creator>
  <cp:lastModifiedBy>ADMIN</cp:lastModifiedBy>
  <cp:revision>67</cp:revision>
  <dcterms:created xsi:type="dcterms:W3CDTF">2025-03-05T04:38:38Z</dcterms:created>
  <dcterms:modified xsi:type="dcterms:W3CDTF">2025-04-01T13:22:02Z</dcterms:modified>
</cp:coreProperties>
</file>