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88" r:id="rId3"/>
    <p:sldId id="262" r:id="rId4"/>
    <p:sldId id="257" r:id="rId5"/>
    <p:sldId id="259" r:id="rId6"/>
    <p:sldId id="289" r:id="rId7"/>
    <p:sldId id="290" r:id="rId8"/>
    <p:sldId id="291" r:id="rId9"/>
    <p:sldId id="293" r:id="rId10"/>
    <p:sldId id="287" r:id="rId11"/>
    <p:sldId id="294" r:id="rId12"/>
  </p:sldIdLst>
  <p:sldSz cx="9144000" cy="5143500" type="screen16x9"/>
  <p:notesSz cx="6858000" cy="9144000"/>
  <p:embeddedFontLst>
    <p:embeddedFont>
      <p:font typeface="Archivo" panose="020B0604020202020204" charset="0"/>
      <p:regular r:id="rId14"/>
      <p:bold r:id="rId15"/>
      <p:italic r:id="rId16"/>
      <p:boldItalic r:id="rId17"/>
    </p:embeddedFont>
    <p:embeddedFont>
      <p:font typeface="Bebas Neue" panose="020B0606020202050201" pitchFamily="34" charset="0"/>
      <p:regular r:id="rId18"/>
    </p:embeddedFont>
    <p:embeddedFont>
      <p:font typeface="IBM Plex Serif" panose="02060503050406000203" pitchFamily="18" charset="-52"/>
      <p:regular r:id="rId19"/>
      <p:bold r:id="rId20"/>
      <p:italic r:id="rId21"/>
      <p:boldItalic r:id="rId22"/>
    </p:embeddedFont>
    <p:embeddedFont>
      <p:font typeface="IBM Plex Serif SemiBold" panose="02060703050406000203" pitchFamily="18" charset="-52"/>
      <p:regular r:id="rId23"/>
      <p:bold r:id="rId24"/>
      <p:italic r:id="rId25"/>
      <p:boldItalic r:id="rId26"/>
    </p:embeddedFont>
    <p:embeddedFont>
      <p:font typeface="Nunito Light" pitchFamily="2" charset="-52"/>
      <p:regular r:id="rId27"/>
      <p:italic r:id="rId28"/>
    </p:embeddedFont>
    <p:embeddedFont>
      <p:font typeface="Playball" panose="020B0604020202020204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6C58"/>
    <a:srgbClr val="798D73"/>
    <a:srgbClr val="ACC0F2"/>
    <a:srgbClr val="CCC7D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F136C26-581F-412E-B099-0E178A4364B4}">
  <a:tblStyle styleId="{BF136C26-581F-412E-B099-0E178A4364B4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B9BD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B9BD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5B9BD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5B9BD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73F0F74-5A87-433B-AE9E-8B73DC76AFE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4BE8EEE-BEEF-4EAD-B9D4-D46A2CB176D1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3" autoAdjust="0"/>
    <p:restoredTop sz="94660"/>
  </p:normalViewPr>
  <p:slideViewPr>
    <p:cSldViewPr snapToGrid="0">
      <p:cViewPr>
        <p:scale>
          <a:sx n="50" d="100"/>
          <a:sy n="50" d="100"/>
        </p:scale>
        <p:origin x="1762" y="5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526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7508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9755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abf4a4490d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abf4a4490d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abf4a4490d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abf4a4490d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3275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9203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1624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9852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972125" y="3219400"/>
            <a:ext cx="3899100" cy="4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713225" y="845750"/>
            <a:ext cx="7717500" cy="225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Playball"/>
              <a:buNone/>
              <a:defRPr sz="50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-2817287" y="-1704375"/>
            <a:ext cx="4667250" cy="383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69525" y="2436813"/>
            <a:ext cx="4667250" cy="383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2044150" y="1622200"/>
            <a:ext cx="5055900" cy="145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89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subTitle" idx="1"/>
          </p:nvPr>
        </p:nvSpPr>
        <p:spPr>
          <a:xfrm>
            <a:off x="2044125" y="3106675"/>
            <a:ext cx="50559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925075" y="2563275"/>
            <a:ext cx="4625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500">
                <a:solidFill>
                  <a:schemeClr val="accent1"/>
                </a:solidFill>
                <a:latin typeface="Playball"/>
                <a:ea typeface="Playball"/>
                <a:cs typeface="Playball"/>
                <a:sym typeface="Playbal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2290600" y="1281075"/>
            <a:ext cx="1894800" cy="123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400">
                <a:solidFill>
                  <a:schemeClr val="accent1"/>
                </a:solidFill>
                <a:latin typeface="IBM Plex Serif SemiBold"/>
                <a:ea typeface="IBM Plex Serif SemiBold"/>
                <a:cs typeface="IBM Plex Serif SemiBold"/>
                <a:sym typeface="IBM Plex Serif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925150" y="3379275"/>
            <a:ext cx="4625700" cy="37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720000" y="10633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19975" y="3688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Playball"/>
                <a:ea typeface="Playball"/>
                <a:cs typeface="Playball"/>
                <a:sym typeface="Playbal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450904" flipH="1">
            <a:off x="7866897" y="334119"/>
            <a:ext cx="2986155" cy="2455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768694" flipH="1">
            <a:off x="5905318" y="2861817"/>
            <a:ext cx="4246990" cy="3492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5055284" y="3661858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1583300" y="3661858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3"/>
          </p:nvPr>
        </p:nvSpPr>
        <p:spPr>
          <a:xfrm>
            <a:off x="5055275" y="3376925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lt1"/>
                </a:solidFill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4"/>
          </p:nvPr>
        </p:nvSpPr>
        <p:spPr>
          <a:xfrm>
            <a:off x="1583300" y="3376925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lt1"/>
                </a:solidFill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2044025" y="368825"/>
            <a:ext cx="505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Playball"/>
                <a:ea typeface="Playball"/>
                <a:cs typeface="Playball"/>
                <a:sym typeface="Playbal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28" name="Google Shape;2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700013" flipH="1">
            <a:off x="-1045177" y="-1076031"/>
            <a:ext cx="2986155" cy="2455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3706274" flipH="1">
            <a:off x="7354443" y="881967"/>
            <a:ext cx="4246990" cy="3492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713125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Playball"/>
                <a:ea typeface="Playball"/>
                <a:cs typeface="Playball"/>
                <a:sym typeface="Playbal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32" name="Google Shape;32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768694" flipH="1">
            <a:off x="7422493" y="-1744208"/>
            <a:ext cx="4246990" cy="3492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450904" flipH="1">
            <a:off x="-1647903" y="3182982"/>
            <a:ext cx="2986155" cy="245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subTitle" idx="1"/>
          </p:nvPr>
        </p:nvSpPr>
        <p:spPr>
          <a:xfrm>
            <a:off x="720000" y="1846750"/>
            <a:ext cx="4294800" cy="2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2044025" y="368825"/>
            <a:ext cx="505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Playball"/>
                <a:ea typeface="Playball"/>
                <a:cs typeface="Playball"/>
                <a:sym typeface="Playbal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1845575" y="1307100"/>
            <a:ext cx="5453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10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39" name="Google Shape;3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32888" y="-1241387"/>
            <a:ext cx="5362575" cy="410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3989086">
            <a:off x="-1717613" y="1982912"/>
            <a:ext cx="5362575" cy="410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477775" y="1455750"/>
            <a:ext cx="4943100" cy="196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3700">
                <a:solidFill>
                  <a:schemeClr val="lt1"/>
                </a:solidFill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477775" y="3115350"/>
            <a:ext cx="49431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>
  <p:cSld name="CAPTION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title"/>
          </p:nvPr>
        </p:nvSpPr>
        <p:spPr>
          <a:xfrm>
            <a:off x="2487525" y="3549516"/>
            <a:ext cx="4168800" cy="93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4375" y="48617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BM Plex Serif"/>
              <a:buNone/>
              <a:defRPr sz="3500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●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○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■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●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○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■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●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chivo"/>
              <a:buChar char="○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rchivo"/>
              <a:buChar char="■"/>
              <a:defRPr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slow">
    <p:push dir="u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7.wdp"/><Relationship Id="rId5" Type="http://schemas.openxmlformats.org/officeDocument/2006/relationships/image" Target="../media/image33.png"/><Relationship Id="rId4" Type="http://schemas.microsoft.com/office/2007/relationships/hdphoto" Target="../media/hdphoto16.wdp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microsoft.com/office/2007/relationships/hdphoto" Target="../media/hdphoto19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microsoft.com/office/2007/relationships/hdphoto" Target="../media/hdphoto4.wdp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11" Type="http://schemas.microsoft.com/office/2007/relationships/hdphoto" Target="../media/hdphoto8.wdp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microsoft.com/office/2007/relationships/hdphoto" Target="../media/hdphoto6.wdp"/><Relationship Id="rId9" Type="http://schemas.openxmlformats.org/officeDocument/2006/relationships/image" Target="../media/image18.png"/><Relationship Id="rId14" Type="http://schemas.microsoft.com/office/2007/relationships/hdphoto" Target="../media/hdphoto9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10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microsoft.com/office/2007/relationships/hdphoto" Target="../media/hdphoto1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12.png"/><Relationship Id="rId4" Type="http://schemas.microsoft.com/office/2007/relationships/hdphoto" Target="../media/hdphoto4.wdp"/><Relationship Id="rId9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5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5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 flipH="1">
            <a:off x="3717607" y="4371202"/>
            <a:ext cx="3185050" cy="261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5"/>
          <p:cNvPicPr preferRelativeResize="0"/>
          <p:nvPr/>
        </p:nvPicPr>
        <p:blipFill>
          <a:blip r:embed="rId5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72448">
            <a:off x="-786926" y="3647590"/>
            <a:ext cx="1431900" cy="15757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2125" y="3219400"/>
            <a:ext cx="3899100" cy="4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 is where this template begins</a:t>
            </a:r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69526" y="1139750"/>
            <a:ext cx="8864629" cy="38464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 sz="4000" dirty="0">
                <a:solidFill>
                  <a:schemeClr val="tx2">
                    <a:lumMod val="50000"/>
                  </a:schemeClr>
                </a:solidFill>
                <a:latin typeface="+mj-lt"/>
                <a:ea typeface="IBM Plex Serif"/>
                <a:cs typeface="IBM Plex Serif"/>
                <a:sym typeface="IBM Plex Serif"/>
              </a:rPr>
            </a:br>
            <a:r>
              <a:rPr lang="ru-RU" sz="4000" dirty="0">
                <a:solidFill>
                  <a:srgbClr val="002060"/>
                </a:solidFill>
                <a:latin typeface="+mj-lt"/>
                <a:ea typeface="IBM Plex Serif"/>
                <a:cs typeface="IBM Plex Serif"/>
                <a:sym typeface="IBM Plex Serif"/>
              </a:rPr>
              <a:t>«</a:t>
            </a:r>
            <a:r>
              <a:rPr lang="ru-RU" sz="3600" b="1" dirty="0">
                <a:solidFill>
                  <a:srgbClr val="002060"/>
                </a:solidFill>
                <a:latin typeface="+mj-lt"/>
                <a:ea typeface="IBM Plex Serif"/>
                <a:cs typeface="IBM Plex Serif"/>
                <a:sym typeface="IBM Plex Serif"/>
              </a:rPr>
              <a:t>Эволюция образа русалки в русской литературе: мифологические и фольклорные мотивы»</a:t>
            </a:r>
            <a:br>
              <a:rPr lang="ru-RU" sz="4000" b="1" dirty="0">
                <a:solidFill>
                  <a:srgbClr val="002060"/>
                </a:solidFill>
                <a:latin typeface="IBM Plex Serif"/>
                <a:ea typeface="IBM Plex Serif"/>
                <a:cs typeface="IBM Plex Serif"/>
                <a:sym typeface="IBM Plex Serif"/>
              </a:rPr>
            </a:br>
            <a:br>
              <a:rPr lang="ru-RU" sz="4000" dirty="0">
                <a:solidFill>
                  <a:srgbClr val="002060"/>
                </a:solidFill>
                <a:latin typeface="IBM Plex Serif"/>
                <a:ea typeface="IBM Plex Serif"/>
                <a:cs typeface="IBM Plex Serif"/>
                <a:sym typeface="IBM Plex Serif"/>
              </a:rPr>
            </a:br>
            <a:endParaRPr sz="4000" dirty="0">
              <a:solidFill>
                <a:srgbClr val="002060"/>
              </a:solidFill>
              <a:latin typeface="IBM Plex Serif"/>
              <a:ea typeface="IBM Plex Serif"/>
              <a:cs typeface="IBM Plex Serif"/>
              <a:sym typeface="IBM Plex Serif"/>
            </a:endParaRPr>
          </a:p>
        </p:txBody>
      </p:sp>
      <p:pic>
        <p:nvPicPr>
          <p:cNvPr id="63" name="Google Shape;63;p15"/>
          <p:cNvPicPr preferRelativeResize="0"/>
          <p:nvPr/>
        </p:nvPicPr>
        <p:blipFill>
          <a:blip r:embed="rId6">
            <a:clrChange>
              <a:clrFrom>
                <a:srgbClr val="303532">
                  <a:alpha val="69020"/>
                </a:srgbClr>
              </a:clrFrom>
              <a:clrTo>
                <a:srgbClr val="303532">
                  <a:alpha val="0"/>
                </a:srgbClr>
              </a:clrTo>
            </a:clrChange>
            <a:alphaModFix/>
            <a:duotone>
              <a:prstClr val="black"/>
              <a:srgbClr val="CCC7DF">
                <a:alpha val="74118"/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769612" y="2862654"/>
            <a:ext cx="4343549" cy="271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5"/>
          <p:cNvPicPr preferRelativeResize="0"/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-981773">
            <a:off x="6787374" y="-408303"/>
            <a:ext cx="2812273" cy="2631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5"/>
          <p:cNvPicPr preferRelativeResize="0"/>
          <p:nvPr/>
        </p:nvPicPr>
        <p:blipFill>
          <a:blip r:embed="rId9">
            <a:alphaModFix/>
            <a:duotone>
              <a:prstClr val="black"/>
              <a:srgbClr val="66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aintBrus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399990">
            <a:off x="-114706" y="-156094"/>
            <a:ext cx="1691746" cy="18617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56C794-8467-303C-57F2-9A64A081FBD5}"/>
              </a:ext>
            </a:extLst>
          </p:cNvPr>
          <p:cNvSpPr txBox="1"/>
          <p:nvPr/>
        </p:nvSpPr>
        <p:spPr>
          <a:xfrm>
            <a:off x="408617" y="3651674"/>
            <a:ext cx="30397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Работу выполнила :</a:t>
            </a:r>
          </a:p>
          <a:p>
            <a:r>
              <a:rPr lang="ru-RU" sz="1800" dirty="0">
                <a:solidFill>
                  <a:srgbClr val="002060"/>
                </a:solidFill>
              </a:rPr>
              <a:t>Болванович Елизавета </a:t>
            </a:r>
          </a:p>
          <a:p>
            <a:r>
              <a:rPr lang="ru-RU" sz="1800" dirty="0">
                <a:solidFill>
                  <a:srgbClr val="002060"/>
                </a:solidFill>
              </a:rPr>
              <a:t>Ученица </a:t>
            </a:r>
            <a:r>
              <a:rPr lang="en-US" sz="1800" dirty="0">
                <a:solidFill>
                  <a:srgbClr val="002060"/>
                </a:solidFill>
              </a:rPr>
              <a:t>9</a:t>
            </a:r>
            <a:r>
              <a:rPr lang="ru-RU" sz="1800" dirty="0">
                <a:solidFill>
                  <a:srgbClr val="002060"/>
                </a:solidFill>
              </a:rPr>
              <a:t> «В» класса</a:t>
            </a:r>
          </a:p>
          <a:p>
            <a:r>
              <a:rPr lang="ru-RU" sz="1800" dirty="0">
                <a:solidFill>
                  <a:srgbClr val="002060"/>
                </a:solidFill>
              </a:rPr>
              <a:t>Руководитель:</a:t>
            </a:r>
          </a:p>
          <a:p>
            <a:r>
              <a:rPr lang="ru-RU" sz="1800" dirty="0">
                <a:solidFill>
                  <a:srgbClr val="002060"/>
                </a:solidFill>
              </a:rPr>
              <a:t>Пак Елена Анатольевна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292F7-AF01-0DBB-12E3-82C745C38DB9}"/>
              </a:ext>
            </a:extLst>
          </p:cNvPr>
          <p:cNvSpPr txBox="1"/>
          <p:nvPr/>
        </p:nvSpPr>
        <p:spPr>
          <a:xfrm>
            <a:off x="2316644" y="197284"/>
            <a:ext cx="4510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</a:rPr>
              <a:t>Муниципальное автономное образовательное учреждение </a:t>
            </a:r>
            <a:br>
              <a:rPr lang="ru-RU" sz="1800" dirty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«Математический лицей»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9D839E-B369-0CA7-E690-B4F8414836D5}"/>
              </a:ext>
            </a:extLst>
          </p:cNvPr>
          <p:cNvSpPr txBox="1"/>
          <p:nvPr/>
        </p:nvSpPr>
        <p:spPr>
          <a:xfrm>
            <a:off x="3935627" y="4371202"/>
            <a:ext cx="2017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</a:rPr>
              <a:t>Хабаровск</a:t>
            </a:r>
          </a:p>
          <a:p>
            <a:pPr algn="ctr"/>
            <a:r>
              <a:rPr lang="ru-RU" sz="1800" dirty="0">
                <a:solidFill>
                  <a:srgbClr val="002060"/>
                </a:solidFill>
              </a:rPr>
              <a:t>202</a:t>
            </a:r>
            <a:r>
              <a:rPr lang="en-US" sz="1800" dirty="0">
                <a:solidFill>
                  <a:srgbClr val="002060"/>
                </a:solidFill>
              </a:rPr>
              <a:t>5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1975335" y="648833"/>
            <a:ext cx="5484645" cy="4317818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 sz="2200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endParaRPr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911BF3-AC8F-5573-2FE1-ACD0195BECEF}"/>
              </a:ext>
            </a:extLst>
          </p:cNvPr>
          <p:cNvSpPr txBox="1"/>
          <p:nvPr/>
        </p:nvSpPr>
        <p:spPr>
          <a:xfrm>
            <a:off x="3074893" y="64058"/>
            <a:ext cx="3361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+mj-lt"/>
              </a:rPr>
              <a:t>Заключение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B4AAA2-8981-B716-3400-2FC44CA8F38A}"/>
              </a:ext>
            </a:extLst>
          </p:cNvPr>
          <p:cNvSpPr txBox="1"/>
          <p:nvPr/>
        </p:nvSpPr>
        <p:spPr>
          <a:xfrm>
            <a:off x="1926344" y="784069"/>
            <a:ext cx="565886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2060"/>
                </a:solidFill>
              </a:rPr>
              <a:t>Русская литература первой трети XIX века образ русалки заимствовала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из славянского фольклора. Загадочность, притягательная внешность,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трагическая судьба вызывали особый интерес у писателей-романтиков. В их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произведениях этот фольклорный образ, сохраняя свои мифологические характеристики, начинал функционировать по законам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романтического искусства.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29EC23-69F4-8A8E-5206-6A05AA36A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56557" y="2971971"/>
            <a:ext cx="2133785" cy="24386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E0BC995-FEB0-97A2-7C26-1B5F333395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921104">
            <a:off x="-350561" y="-570472"/>
            <a:ext cx="2133785" cy="24386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E607F4-EC09-9B67-119E-6DB88BC5FA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42673" y="3259131"/>
            <a:ext cx="2975106" cy="22922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C85226-9DE5-128B-909E-B584DD58A0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372562">
            <a:off x="7244061" y="-362079"/>
            <a:ext cx="2975106" cy="22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3194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18149" y="292365"/>
            <a:ext cx="625851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203" y="4059195"/>
            <a:ext cx="714794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75092F-3368-23A3-121F-7A334E31A9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6555" y="3177191"/>
            <a:ext cx="1616812" cy="15753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6FE4B-9A3C-CED8-3672-F21F503A46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404329">
            <a:off x="4101476" y="4405044"/>
            <a:ext cx="713294" cy="6950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BD4BBC-C591-7C53-EA04-90A5723938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-720573" y="4366798"/>
            <a:ext cx="1262031" cy="12296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4A92B6-CA46-C125-3DD9-98CDBCC91241}"/>
              </a:ext>
            </a:extLst>
          </p:cNvPr>
          <p:cNvSpPr txBox="1"/>
          <p:nvPr/>
        </p:nvSpPr>
        <p:spPr>
          <a:xfrm>
            <a:off x="1779443" y="1890999"/>
            <a:ext cx="6216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Спасибо за внимание!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30E2F4B-4C9C-0404-FDB9-197F7EA7EBCD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798D7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  <a14:imgEffect>
                      <a14:artisticPaintBrus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203" y="3321888"/>
            <a:ext cx="2976826" cy="229076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7081F4-71B4-A87E-B0FD-8043A90635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091998">
            <a:off x="6468503" y="-2006531"/>
            <a:ext cx="3450635" cy="33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7448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1082486" y="776970"/>
            <a:ext cx="7361335" cy="3179819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2060"/>
                </a:solidFill>
                <a:latin typeface="+mn-lt"/>
              </a:rPr>
              <a:t>Цель работы: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проследить динамику образа русалки в связи с взаимодействием элементов фольклора и романтизма, составляющих содержание этого образа.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r>
              <a:rPr lang="ru-RU" sz="2200" b="1" dirty="0">
                <a:solidFill>
                  <a:srgbClr val="002060"/>
                </a:solidFill>
                <a:latin typeface="+mn-lt"/>
              </a:rPr>
              <a:t>Гипотеза исследования: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в русской литературе 30- 50-х годов XIX века происходит процесс утраты константных фольклорных черт образа русалки</a:t>
            </a:r>
            <a:r>
              <a:rPr lang="en-US" sz="22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+mn-lt"/>
              </a:rPr>
              <a:t>Объект исследования: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образы русалок в славянском фольклоре и русской литературе первой половины XIX века.</a:t>
            </a:r>
            <a:endParaRPr sz="22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2" name="Google Shape;72;p16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18149" y="292365"/>
            <a:ext cx="625851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3319" y="4059195"/>
            <a:ext cx="714794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75092F-3368-23A3-121F-7A334E31A9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6555" y="3177191"/>
            <a:ext cx="1616812" cy="15753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1B8393-9A89-0215-9BFC-DA39AA2BFB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7920" y="4981827"/>
            <a:ext cx="627942" cy="6950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890C01-DD7E-4B50-3B1C-7F3457CF4533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8816658" y="2759707"/>
            <a:ext cx="627942" cy="6950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4C1A73-4FBA-10E4-4F8E-66CF81DB724F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1753594" y="4870580"/>
            <a:ext cx="828968" cy="9174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6FE4B-9A3C-CED8-3672-F21F503A46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404329">
            <a:off x="4595266" y="4057541"/>
            <a:ext cx="713294" cy="6950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BD4BBC-C591-7C53-EA04-90A5723938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-573468" y="-47732"/>
            <a:ext cx="1262031" cy="122967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DCF922-C2AE-6E46-800E-98CCCEEB47D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798D7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6657684" y="-490525"/>
            <a:ext cx="1278110" cy="116115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425C91-B1E5-B88C-A844-E2B7912B60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358690">
            <a:off x="-1065164" y="3320522"/>
            <a:ext cx="3450635" cy="33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9922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1"/>
          <p:cNvPicPr preferRelativeResize="0"/>
          <p:nvPr/>
        </p:nvPicPr>
        <p:blipFill rotWithShape="1">
          <a:blip r:embed="rId3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442" t="23442" r="23447" b="23447"/>
          <a:stretch/>
        </p:blipFill>
        <p:spPr>
          <a:xfrm rot="-2061972" flipH="1">
            <a:off x="5918127" y="2464488"/>
            <a:ext cx="493275" cy="473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1"/>
          <p:cNvPicPr preferRelativeResize="0"/>
          <p:nvPr/>
        </p:nvPicPr>
        <p:blipFill rotWithShape="1"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30" t="2810" r="-1029" b="5345"/>
          <a:stretch/>
        </p:blipFill>
        <p:spPr>
          <a:xfrm rot="20915787" flipH="1">
            <a:off x="2262760" y="2435785"/>
            <a:ext cx="543686" cy="553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1"/>
          <p:cNvPicPr preferRelativeResize="0"/>
          <p:nvPr/>
        </p:nvPicPr>
        <p:blipFill rotWithShape="1">
          <a:blip r:embed="rId7">
            <a:alphaModFix/>
          </a:blip>
          <a:srcRect l="17426" t="17426" r="17426" b="17426"/>
          <a:stretch/>
        </p:blipFill>
        <p:spPr>
          <a:xfrm rot="618232" flipH="1">
            <a:off x="323960" y="2449213"/>
            <a:ext cx="533925" cy="517903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1"/>
          <p:cNvSpPr/>
          <p:nvPr/>
        </p:nvSpPr>
        <p:spPr>
          <a:xfrm>
            <a:off x="3533563" y="2435425"/>
            <a:ext cx="674400" cy="6744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21"/>
          <p:cNvSpPr/>
          <p:nvPr/>
        </p:nvSpPr>
        <p:spPr>
          <a:xfrm>
            <a:off x="5551738" y="2435425"/>
            <a:ext cx="674400" cy="6744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" name="Google Shape;182;p21"/>
          <p:cNvSpPr/>
          <p:nvPr/>
        </p:nvSpPr>
        <p:spPr>
          <a:xfrm>
            <a:off x="1515375" y="2435425"/>
            <a:ext cx="674400" cy="6744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21"/>
          <p:cNvSpPr txBox="1">
            <a:spLocks noGrp="1"/>
          </p:cNvSpPr>
          <p:nvPr>
            <p:ph type="title"/>
          </p:nvPr>
        </p:nvSpPr>
        <p:spPr>
          <a:xfrm>
            <a:off x="732627" y="26289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2060"/>
                </a:solidFill>
                <a:latin typeface="+mj-lt"/>
                <a:ea typeface="IBM Plex Serif SemiBold"/>
                <a:cs typeface="IBM Plex Serif SemiBold"/>
                <a:sym typeface="IBM Plex Serif SemiBold"/>
              </a:rPr>
              <a:t>Задачи исследования: </a:t>
            </a:r>
            <a:endParaRPr sz="3600" b="1" dirty="0">
              <a:solidFill>
                <a:srgbClr val="002060"/>
              </a:solidFill>
              <a:latin typeface="+mj-lt"/>
              <a:ea typeface="IBM Plex Serif SemiBold"/>
              <a:cs typeface="IBM Plex Serif SemiBold"/>
              <a:sym typeface="IBM Plex Serif SemiBold"/>
            </a:endParaRPr>
          </a:p>
        </p:txBody>
      </p:sp>
      <p:pic>
        <p:nvPicPr>
          <p:cNvPr id="184" name="Google Shape;184;p21"/>
          <p:cNvPicPr preferRelativeResize="0"/>
          <p:nvPr/>
        </p:nvPicPr>
        <p:blipFill>
          <a:blip r:embed="rId8">
            <a:alphaModFix/>
            <a:duotone>
              <a:prstClr val="black"/>
              <a:srgbClr val="798D7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0800000" flipH="1">
            <a:off x="8376616" y="1446015"/>
            <a:ext cx="1330374" cy="15846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5" name="Google Shape;185;p21"/>
          <p:cNvCxnSpPr>
            <a:cxnSpLocks/>
          </p:cNvCxnSpPr>
          <p:nvPr/>
        </p:nvCxnSpPr>
        <p:spPr>
          <a:xfrm>
            <a:off x="877728" y="2768437"/>
            <a:ext cx="134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21"/>
          <p:cNvCxnSpPr>
            <a:cxnSpLocks/>
          </p:cNvCxnSpPr>
          <p:nvPr/>
        </p:nvCxnSpPr>
        <p:spPr>
          <a:xfrm>
            <a:off x="2848941" y="2768437"/>
            <a:ext cx="1343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21"/>
          <p:cNvCxnSpPr>
            <a:cxnSpLocks/>
          </p:cNvCxnSpPr>
          <p:nvPr/>
        </p:nvCxnSpPr>
        <p:spPr>
          <a:xfrm>
            <a:off x="4651305" y="2765197"/>
            <a:ext cx="1306987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89" name="Google Shape;189;p21"/>
          <p:cNvGrpSpPr/>
          <p:nvPr/>
        </p:nvGrpSpPr>
        <p:grpSpPr>
          <a:xfrm>
            <a:off x="-235352" y="1446015"/>
            <a:ext cx="1656708" cy="3039100"/>
            <a:chOff x="719427" y="1470975"/>
            <a:chExt cx="1656708" cy="3039100"/>
          </a:xfrm>
        </p:grpSpPr>
        <p:sp>
          <p:nvSpPr>
            <p:cNvPr id="191" name="Google Shape;191;p21"/>
            <p:cNvSpPr txBox="1"/>
            <p:nvPr/>
          </p:nvSpPr>
          <p:spPr>
            <a:xfrm>
              <a:off x="719427" y="3640675"/>
              <a:ext cx="1656708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93" name="Google Shape;193;p21"/>
            <p:cNvSpPr txBox="1"/>
            <p:nvPr/>
          </p:nvSpPr>
          <p:spPr>
            <a:xfrm>
              <a:off x="1056976" y="1470975"/>
              <a:ext cx="981575" cy="46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>
                  <a:solidFill>
                    <a:schemeClr val="accent6"/>
                  </a:solidFill>
                  <a:latin typeface="IBM Plex Serif SemiBold"/>
                  <a:ea typeface="IBM Plex Serif SemiBold"/>
                  <a:cs typeface="IBM Plex Serif SemiBold"/>
                  <a:sym typeface="IBM Plex Serif SemiBold"/>
                </a:rPr>
                <a:t>1</a:t>
              </a:r>
              <a:endParaRPr sz="3500" dirty="0">
                <a:solidFill>
                  <a:schemeClr val="accent6"/>
                </a:solidFill>
                <a:latin typeface="IBM Plex Serif SemiBold"/>
                <a:ea typeface="IBM Plex Serif SemiBold"/>
                <a:cs typeface="IBM Plex Serif SemiBold"/>
                <a:sym typeface="IBM Plex Serif SemiBold"/>
              </a:endParaRPr>
            </a:p>
          </p:txBody>
        </p:sp>
      </p:grpSp>
      <p:grpSp>
        <p:nvGrpSpPr>
          <p:cNvPr id="194" name="Google Shape;194;p21"/>
          <p:cNvGrpSpPr/>
          <p:nvPr/>
        </p:nvGrpSpPr>
        <p:grpSpPr>
          <a:xfrm>
            <a:off x="1715157" y="3024865"/>
            <a:ext cx="1656709" cy="3039082"/>
            <a:chOff x="2737619" y="1470975"/>
            <a:chExt cx="1656709" cy="3039082"/>
          </a:xfrm>
        </p:grpSpPr>
        <p:sp>
          <p:nvSpPr>
            <p:cNvPr id="196" name="Google Shape;196;p21"/>
            <p:cNvSpPr txBox="1"/>
            <p:nvPr/>
          </p:nvSpPr>
          <p:spPr>
            <a:xfrm>
              <a:off x="2737619" y="3640657"/>
              <a:ext cx="1656709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98" name="Google Shape;198;p21"/>
            <p:cNvSpPr txBox="1"/>
            <p:nvPr/>
          </p:nvSpPr>
          <p:spPr>
            <a:xfrm>
              <a:off x="3075163" y="1470975"/>
              <a:ext cx="981600" cy="46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>
                  <a:solidFill>
                    <a:schemeClr val="accent6"/>
                  </a:solidFill>
                  <a:latin typeface="IBM Plex Serif SemiBold"/>
                  <a:ea typeface="IBM Plex Serif SemiBold"/>
                  <a:cs typeface="IBM Plex Serif SemiBold"/>
                  <a:sym typeface="IBM Plex Serif SemiBold"/>
                </a:rPr>
                <a:t>2</a:t>
              </a:r>
              <a:endParaRPr sz="3500" dirty="0">
                <a:solidFill>
                  <a:schemeClr val="accent6"/>
                </a:solidFill>
                <a:latin typeface="IBM Plex Serif SemiBold"/>
                <a:ea typeface="IBM Plex Serif SemiBold"/>
                <a:cs typeface="IBM Plex Serif SemiBold"/>
                <a:sym typeface="IBM Plex Serif SemiBold"/>
              </a:endParaRPr>
            </a:p>
          </p:txBody>
        </p:sp>
      </p:grpSp>
      <p:grpSp>
        <p:nvGrpSpPr>
          <p:cNvPr id="199" name="Google Shape;199;p21"/>
          <p:cNvGrpSpPr/>
          <p:nvPr/>
        </p:nvGrpSpPr>
        <p:grpSpPr>
          <a:xfrm>
            <a:off x="3609779" y="1563819"/>
            <a:ext cx="1656709" cy="3039100"/>
            <a:chOff x="4755813" y="1470975"/>
            <a:chExt cx="1656709" cy="3039100"/>
          </a:xfrm>
        </p:grpSpPr>
        <p:sp>
          <p:nvSpPr>
            <p:cNvPr id="201" name="Google Shape;201;p21"/>
            <p:cNvSpPr txBox="1"/>
            <p:nvPr/>
          </p:nvSpPr>
          <p:spPr>
            <a:xfrm>
              <a:off x="4755813" y="3640675"/>
              <a:ext cx="1656709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203" name="Google Shape;203;p21"/>
            <p:cNvSpPr txBox="1"/>
            <p:nvPr/>
          </p:nvSpPr>
          <p:spPr>
            <a:xfrm>
              <a:off x="5093376" y="1470975"/>
              <a:ext cx="981600" cy="46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500" dirty="0">
                  <a:ln w="0"/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BM Plex Serif SemiBold"/>
                  <a:ea typeface="IBM Plex Serif SemiBold"/>
                  <a:cs typeface="IBM Plex Serif SemiBold"/>
                  <a:sym typeface="IBM Plex Serif SemiBold"/>
                </a:rPr>
                <a:t>3</a:t>
              </a:r>
              <a:endParaRPr sz="350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BM Plex Serif SemiBold"/>
                <a:ea typeface="IBM Plex Serif SemiBold"/>
                <a:cs typeface="IBM Plex Serif SemiBold"/>
                <a:sym typeface="IBM Plex Serif SemiBold"/>
              </a:endParaRPr>
            </a:p>
          </p:txBody>
        </p:sp>
      </p:grpSp>
      <p:cxnSp>
        <p:nvCxnSpPr>
          <p:cNvPr id="204" name="Google Shape;204;p21"/>
          <p:cNvCxnSpPr>
            <a:cxnSpLocks/>
          </p:cNvCxnSpPr>
          <p:nvPr/>
        </p:nvCxnSpPr>
        <p:spPr>
          <a:xfrm>
            <a:off x="581957" y="2031219"/>
            <a:ext cx="0" cy="49705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5" name="Google Shape;205;p21"/>
          <p:cNvCxnSpPr>
            <a:cxnSpLocks/>
          </p:cNvCxnSpPr>
          <p:nvPr/>
        </p:nvCxnSpPr>
        <p:spPr>
          <a:xfrm>
            <a:off x="2532932" y="2227840"/>
            <a:ext cx="0" cy="330003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6" name="Google Shape;206;p21"/>
          <p:cNvCxnSpPr>
            <a:cxnSpLocks/>
          </p:cNvCxnSpPr>
          <p:nvPr/>
        </p:nvCxnSpPr>
        <p:spPr>
          <a:xfrm>
            <a:off x="4443904" y="2074650"/>
            <a:ext cx="0" cy="497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8" name="Google Shape;188;p21"/>
          <p:cNvSpPr/>
          <p:nvPr/>
        </p:nvSpPr>
        <p:spPr>
          <a:xfrm>
            <a:off x="7541934" y="2435425"/>
            <a:ext cx="674400" cy="6744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85305B-4638-5053-0037-1765775C8460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ACC0F2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148399" y="2415212"/>
            <a:ext cx="621846" cy="609653"/>
          </a:xfrm>
          <a:prstGeom prst="rect">
            <a:avLst/>
          </a:prstGeom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35D7C42E-70D6-2A25-06F2-B136AB37C965}"/>
              </a:ext>
            </a:extLst>
          </p:cNvPr>
          <p:cNvCxnSpPr>
            <a:cxnSpLocks/>
          </p:cNvCxnSpPr>
          <p:nvPr/>
        </p:nvCxnSpPr>
        <p:spPr>
          <a:xfrm>
            <a:off x="6164764" y="2261221"/>
            <a:ext cx="0" cy="3555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1EFB5A32-292E-D8DF-A96E-A94A9391F2E8}"/>
              </a:ext>
            </a:extLst>
          </p:cNvPr>
          <p:cNvCxnSpPr/>
          <p:nvPr/>
        </p:nvCxnSpPr>
        <p:spPr>
          <a:xfrm>
            <a:off x="-1235676" y="-124185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C90EA22-E757-B198-D59A-A2AF4280AC01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6317925" y="2737399"/>
            <a:ext cx="1326501" cy="6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A4D9DFE9-FC06-377C-7E35-7C6E11FD58B0}"/>
              </a:ext>
            </a:extLst>
          </p:cNvPr>
          <p:cNvSpPr txBox="1"/>
          <p:nvPr/>
        </p:nvSpPr>
        <p:spPr>
          <a:xfrm>
            <a:off x="43443" y="2962914"/>
            <a:ext cx="23540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Рассмотреть структурообразующие мифологемы образа русалки в славянском фольклоре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E698913-A71E-B384-4DE3-935E0A6D6382}"/>
              </a:ext>
            </a:extLst>
          </p:cNvPr>
          <p:cNvSpPr txBox="1"/>
          <p:nvPr/>
        </p:nvSpPr>
        <p:spPr>
          <a:xfrm>
            <a:off x="961199" y="872060"/>
            <a:ext cx="32680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Рассмотреть романтические элементы образа русалок в произведениях А. С. Пушкина, М. Ю. Лермонтова, Н. В. Гоголя, О. М. Сомова, Тургенева И.С;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608967C5-12F2-C4D5-D0E5-85D3BD26963E}"/>
              </a:ext>
            </a:extLst>
          </p:cNvPr>
          <p:cNvSpPr txBox="1"/>
          <p:nvPr/>
        </p:nvSpPr>
        <p:spPr>
          <a:xfrm>
            <a:off x="3079795" y="2912312"/>
            <a:ext cx="2454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Выявить типологическую классификацию образа русалки;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CB14CACD-B1EA-1BE4-7457-528FAFD665CB}"/>
              </a:ext>
            </a:extLst>
          </p:cNvPr>
          <p:cNvSpPr txBox="1"/>
          <p:nvPr/>
        </p:nvSpPr>
        <p:spPr>
          <a:xfrm>
            <a:off x="4787263" y="929600"/>
            <a:ext cx="2639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Определить причины аннигиляции образа русалки в литературе в 1830- 1850-х годов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C3BDA3-70BD-0BB5-888B-8D92E17A0A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1473" y="2910525"/>
            <a:ext cx="981541" cy="9449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071C5B-03F9-95A0-76BA-5B0B5508239D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644426" y="2432572"/>
            <a:ext cx="621846" cy="609653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473200F-0C36-F1AB-CD67-ED33AE1DF4ED}"/>
              </a:ext>
            </a:extLst>
          </p:cNvPr>
          <p:cNvCxnSpPr>
            <a:cxnSpLocks/>
          </p:cNvCxnSpPr>
          <p:nvPr/>
        </p:nvCxnSpPr>
        <p:spPr>
          <a:xfrm flipV="1">
            <a:off x="7939548" y="1964600"/>
            <a:ext cx="0" cy="5932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3A11A9-2C50-2E88-8EA2-244BF8F77C4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grayscl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9874" b="58773" l="37821" r="62081"/>
                    </a14:imgEffect>
                  </a14:imgLayer>
                </a14:imgProps>
              </a:ext>
            </a:extLst>
          </a:blip>
          <a:srcRect l="34789" t="26262" r="34886" b="37614"/>
          <a:stretch/>
        </p:blipFill>
        <p:spPr>
          <a:xfrm>
            <a:off x="7610966" y="1378046"/>
            <a:ext cx="674395" cy="6921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DD7BAA-8353-89AF-1B3C-6DD27A90D914}"/>
              </a:ext>
            </a:extLst>
          </p:cNvPr>
          <p:cNvSpPr txBox="1"/>
          <p:nvPr/>
        </p:nvSpPr>
        <p:spPr>
          <a:xfrm>
            <a:off x="6591079" y="2912481"/>
            <a:ext cx="2524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rgbClr val="002060"/>
                </a:solidFill>
              </a:rPr>
              <a:t>Систематизировать полученные результаты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16480CD-B2F4-C7BC-EE19-1691DDDDA41A}"/>
              </a:ext>
            </a:extLst>
          </p:cNvPr>
          <p:cNvCxnSpPr>
            <a:cxnSpLocks/>
          </p:cNvCxnSpPr>
          <p:nvPr/>
        </p:nvCxnSpPr>
        <p:spPr>
          <a:xfrm flipH="1">
            <a:off x="8177738" y="2743804"/>
            <a:ext cx="4756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251925" y="818277"/>
            <a:ext cx="4419024" cy="4264090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>
                <a:solidFill>
                  <a:srgbClr val="002060"/>
                </a:solidFill>
                <a:latin typeface="+mn-lt"/>
              </a:rPr>
              <a:t>Занятия: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купание, качание на ветвях, пляски и пение. </a:t>
            </a:r>
            <a:r>
              <a:rPr lang="ru-RU" sz="2200" b="1" dirty="0">
                <a:solidFill>
                  <a:srgbClr val="002060"/>
                </a:solidFill>
                <a:latin typeface="+mn-lt"/>
              </a:rPr>
              <a:t>Обереги: </a:t>
            </a:r>
            <a:r>
              <a:rPr lang="ru-RU" sz="2200" dirty="0">
                <a:solidFill>
                  <a:srgbClr val="002060"/>
                </a:solidFill>
                <a:latin typeface="+mn-lt"/>
              </a:rPr>
              <a:t>острое, колючее, магический круг, полынь, крест, чеснок.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890C01-DD7E-4B50-3B1C-7F3457CF4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9054" y="-124987"/>
            <a:ext cx="627942" cy="6950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6FE4B-9A3C-CED8-3672-F21F503A4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04329">
            <a:off x="5014848" y="883412"/>
            <a:ext cx="461140" cy="4493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61F2FE-7B5E-FDE7-B61D-9037EB29B064}"/>
              </a:ext>
            </a:extLst>
          </p:cNvPr>
          <p:cNvSpPr txBox="1"/>
          <p:nvPr/>
        </p:nvSpPr>
        <p:spPr>
          <a:xfrm>
            <a:off x="0" y="277629"/>
            <a:ext cx="9485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1.1 Образ русалки в славянском фольклоре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859744-B3C4-E000-5463-8328B073144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238341">
            <a:off x="-214506" y="4519028"/>
            <a:ext cx="932862" cy="10360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AACD82-1C5E-DA98-50AD-FBC75DA5F7E5}"/>
              </a:ext>
            </a:extLst>
          </p:cNvPr>
          <p:cNvSpPr txBox="1"/>
          <p:nvPr/>
        </p:nvSpPr>
        <p:spPr>
          <a:xfrm>
            <a:off x="359846" y="2514472"/>
            <a:ext cx="452881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Происхождение: </a:t>
            </a:r>
            <a:r>
              <a:rPr lang="ru-RU" sz="2200" dirty="0">
                <a:solidFill>
                  <a:srgbClr val="002060"/>
                </a:solidFill>
              </a:rPr>
              <a:t>Девушки, умершие на Троицкую неделю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  <a:r>
              <a:rPr lang="ru-RU" sz="3600" b="1" dirty="0"/>
              <a:t> 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Внешность: </a:t>
            </a:r>
            <a:r>
              <a:rPr lang="ru-RU" sz="2200" dirty="0">
                <a:solidFill>
                  <a:srgbClr val="002060"/>
                </a:solidFill>
              </a:rPr>
              <a:t>Девушки с распущенными светлыми волосами в белых одеждах.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Обитание: </a:t>
            </a:r>
            <a:r>
              <a:rPr lang="ru-RU" sz="2200" dirty="0">
                <a:solidFill>
                  <a:srgbClr val="002060"/>
                </a:solidFill>
              </a:rPr>
              <a:t>воды,  леса, поля</a:t>
            </a:r>
          </a:p>
          <a:p>
            <a:endParaRPr lang="ru-RU" sz="2200" dirty="0">
              <a:solidFill>
                <a:srgbClr val="00206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0B1BF5-4AB0-ADA6-716E-756BA4E8CA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-1333" t="12287" r="2106" b="19478"/>
          <a:stretch/>
        </p:blipFill>
        <p:spPr>
          <a:xfrm>
            <a:off x="4952082" y="916873"/>
            <a:ext cx="3895496" cy="4066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title"/>
          </p:nvPr>
        </p:nvSpPr>
        <p:spPr>
          <a:xfrm>
            <a:off x="583429" y="-53707"/>
            <a:ext cx="832748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2060"/>
                </a:solidFill>
                <a:latin typeface="+mj-lt"/>
                <a:ea typeface="IBM Plex Serif SemiBold"/>
                <a:cs typeface="IBM Plex Serif SemiBold"/>
                <a:sym typeface="IBM Plex Serif SemiBold"/>
              </a:rPr>
              <a:t>В древних славянских преданиях русалка – двойственный персонаж:</a:t>
            </a:r>
            <a:endParaRPr sz="3200" b="1" dirty="0">
              <a:solidFill>
                <a:srgbClr val="002060"/>
              </a:solidFill>
              <a:latin typeface="+mj-lt"/>
              <a:ea typeface="IBM Plex Serif SemiBold"/>
              <a:cs typeface="IBM Plex Serif SemiBold"/>
              <a:sym typeface="IBM Plex Serif SemiBold"/>
            </a:endParaRPr>
          </a:p>
        </p:txBody>
      </p:sp>
      <p:grpSp>
        <p:nvGrpSpPr>
          <p:cNvPr id="93" name="Google Shape;93;p18"/>
          <p:cNvGrpSpPr/>
          <p:nvPr/>
        </p:nvGrpSpPr>
        <p:grpSpPr>
          <a:xfrm>
            <a:off x="616106" y="1974819"/>
            <a:ext cx="3530070" cy="1631529"/>
            <a:chOff x="549582" y="1608999"/>
            <a:chExt cx="3530070" cy="1631529"/>
          </a:xfrm>
        </p:grpSpPr>
        <p:sp>
          <p:nvSpPr>
            <p:cNvPr id="94" name="Google Shape;94;p18"/>
            <p:cNvSpPr txBox="1"/>
            <p:nvPr/>
          </p:nvSpPr>
          <p:spPr>
            <a:xfrm>
              <a:off x="937626" y="2371128"/>
              <a:ext cx="2175300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95" name="Google Shape;95;p18"/>
            <p:cNvSpPr txBox="1"/>
            <p:nvPr/>
          </p:nvSpPr>
          <p:spPr>
            <a:xfrm>
              <a:off x="549582" y="1608999"/>
              <a:ext cx="3530070" cy="52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rgbClr val="002060"/>
                  </a:solidFill>
                  <a:latin typeface="+mn-lt"/>
                  <a:ea typeface="Playball"/>
                  <a:cs typeface="Playball"/>
                  <a:sym typeface="Playball"/>
                </a:rPr>
                <a:t>Опасное существо</a:t>
              </a:r>
            </a:p>
          </p:txBody>
        </p:sp>
      </p:grpSp>
      <p:grpSp>
        <p:nvGrpSpPr>
          <p:cNvPr id="99" name="Google Shape;99;p18"/>
          <p:cNvGrpSpPr/>
          <p:nvPr/>
        </p:nvGrpSpPr>
        <p:grpSpPr>
          <a:xfrm>
            <a:off x="6116604" y="3699678"/>
            <a:ext cx="2492727" cy="2273294"/>
            <a:chOff x="5931822" y="967234"/>
            <a:chExt cx="2492727" cy="2273294"/>
          </a:xfrm>
        </p:grpSpPr>
        <p:sp>
          <p:nvSpPr>
            <p:cNvPr id="100" name="Google Shape;100;p18"/>
            <p:cNvSpPr txBox="1"/>
            <p:nvPr/>
          </p:nvSpPr>
          <p:spPr>
            <a:xfrm>
              <a:off x="6249249" y="2371128"/>
              <a:ext cx="2175300" cy="8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01" name="Google Shape;101;p18"/>
            <p:cNvSpPr txBox="1"/>
            <p:nvPr/>
          </p:nvSpPr>
          <p:spPr>
            <a:xfrm>
              <a:off x="5931822" y="967234"/>
              <a:ext cx="2338923" cy="52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lt1"/>
                  </a:solidFill>
                  <a:latin typeface="+mj-lt"/>
                  <a:ea typeface="Playball"/>
                  <a:cs typeface="Playball"/>
                  <a:sym typeface="Playball"/>
                </a:rPr>
                <a:t> </a:t>
              </a:r>
              <a:endParaRPr sz="2400" b="1" dirty="0">
                <a:solidFill>
                  <a:schemeClr val="lt1"/>
                </a:solidFill>
                <a:latin typeface="+mj-lt"/>
                <a:ea typeface="Playball"/>
                <a:cs typeface="Playball"/>
                <a:sym typeface="Playball"/>
              </a:endParaRPr>
            </a:p>
          </p:txBody>
        </p:sp>
      </p:grpSp>
      <p:grpSp>
        <p:nvGrpSpPr>
          <p:cNvPr id="102" name="Google Shape;102;p18"/>
          <p:cNvGrpSpPr/>
          <p:nvPr/>
        </p:nvGrpSpPr>
        <p:grpSpPr>
          <a:xfrm>
            <a:off x="2568758" y="2748019"/>
            <a:ext cx="3285640" cy="2088306"/>
            <a:chOff x="3058375" y="2617175"/>
            <a:chExt cx="3027250" cy="1892825"/>
          </a:xfrm>
        </p:grpSpPr>
        <p:pic>
          <p:nvPicPr>
            <p:cNvPr id="103" name="Google Shape;103;p18"/>
            <p:cNvPicPr preferRelativeResize="0"/>
            <p:nvPr/>
          </p:nvPicPr>
          <p:blipFill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58375" y="2617175"/>
              <a:ext cx="3027250" cy="18928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" name="Google Shape;104;p18"/>
            <p:cNvSpPr/>
            <p:nvPr/>
          </p:nvSpPr>
          <p:spPr>
            <a:xfrm>
              <a:off x="4432200" y="2967675"/>
              <a:ext cx="279600" cy="2796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5" name="Google Shape;105;p18"/>
            <p:cNvSpPr/>
            <p:nvPr/>
          </p:nvSpPr>
          <p:spPr>
            <a:xfrm>
              <a:off x="3460450" y="3936725"/>
              <a:ext cx="279600" cy="2796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6" name="Google Shape;106;p18"/>
            <p:cNvSpPr/>
            <p:nvPr/>
          </p:nvSpPr>
          <p:spPr>
            <a:xfrm>
              <a:off x="5303125" y="3498775"/>
              <a:ext cx="279600" cy="2796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cxnSp>
        <p:nvCxnSpPr>
          <p:cNvPr id="107" name="Google Shape;107;p18"/>
          <p:cNvCxnSpPr>
            <a:cxnSpLocks/>
          </p:cNvCxnSpPr>
          <p:nvPr/>
        </p:nvCxnSpPr>
        <p:spPr>
          <a:xfrm rot="16200000" flipH="1">
            <a:off x="1993105" y="2767780"/>
            <a:ext cx="1412958" cy="807736"/>
          </a:xfrm>
          <a:prstGeom prst="bentConnector3">
            <a:avLst>
              <a:gd name="adj1" fmla="val 97902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9852B1C-4C55-58EA-3128-03959AB4244F}"/>
              </a:ext>
            </a:extLst>
          </p:cNvPr>
          <p:cNvSpPr txBox="1"/>
          <p:nvPr/>
        </p:nvSpPr>
        <p:spPr>
          <a:xfrm>
            <a:off x="5284025" y="2349617"/>
            <a:ext cx="2442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Жертва</a:t>
            </a:r>
          </a:p>
        </p:txBody>
      </p: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679C8272-3BEB-0195-CD02-5E88094474AA}"/>
              </a:ext>
            </a:extLst>
          </p:cNvPr>
          <p:cNvCxnSpPr>
            <a:cxnSpLocks/>
          </p:cNvCxnSpPr>
          <p:nvPr/>
        </p:nvCxnSpPr>
        <p:spPr>
          <a:xfrm rot="5400000">
            <a:off x="4867543" y="2501018"/>
            <a:ext cx="1423836" cy="2014923"/>
          </a:xfrm>
          <a:prstGeom prst="bentConnector2">
            <a:avLst/>
          </a:prstGeom>
          <a:ln>
            <a:solidFill>
              <a:srgbClr val="5D6C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183484" y="1091768"/>
            <a:ext cx="4079234" cy="3605738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002060"/>
                </a:solidFill>
                <a:latin typeface="+mn-lt"/>
              </a:rPr>
              <a:t>К образу русалки неоднократно обращались все крупные писатели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r>
              <a:rPr lang="ru-RU" sz="2200" dirty="0">
                <a:solidFill>
                  <a:srgbClr val="002060"/>
                </a:solidFill>
                <a:latin typeface="+mn-lt"/>
              </a:rPr>
              <a:t>первой трети XIX века. Трагическая любовная драма, переживаемая русалкой, в сочетании с необычностью ее внешнего облика – все это интриговало воображение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endParaRPr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484" y="-316616"/>
            <a:ext cx="714794" cy="69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4A92B6-CA46-C125-3DD9-98CDBCC91241}"/>
              </a:ext>
            </a:extLst>
          </p:cNvPr>
          <p:cNvSpPr txBox="1"/>
          <p:nvPr/>
        </p:nvSpPr>
        <p:spPr>
          <a:xfrm>
            <a:off x="255493" y="176179"/>
            <a:ext cx="987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n-lt"/>
              </a:rPr>
              <a:t>1.2 Портрет персонажа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11E742-3226-08FA-FE59-CF98E6034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690081">
            <a:off x="8344767" y="-425224"/>
            <a:ext cx="1231499" cy="13656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F7D8C7-A3B4-ED69-29EC-0E2DA0659E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464" t="947" r="14670"/>
          <a:stretch/>
        </p:blipFill>
        <p:spPr>
          <a:xfrm>
            <a:off x="4473506" y="1106260"/>
            <a:ext cx="4311905" cy="360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2605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274319" y="899358"/>
            <a:ext cx="4342504" cy="3202521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Фольклорную мифологему русального пения писатели романтики интерпретировали определенным образом: в мистическо-трагическом ключе (М. Ю. Лермонтов «Мцыри», «Герой нашего времени»). В пении золотой рыбки Лермонтова звучит тема судьбы, неизбежного трагического исхода героев. </a:t>
            </a:r>
            <a:endParaRPr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2" name="Google Shape;72;p16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2972" y="543127"/>
            <a:ext cx="625851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6FE4B-9A3C-CED8-3672-F21F503A4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4329">
            <a:off x="8745911" y="3306124"/>
            <a:ext cx="713294" cy="6950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4A92B6-CA46-C125-3DD9-98CDBCC91241}"/>
              </a:ext>
            </a:extLst>
          </p:cNvPr>
          <p:cNvSpPr txBox="1"/>
          <p:nvPr/>
        </p:nvSpPr>
        <p:spPr>
          <a:xfrm>
            <a:off x="183691" y="37092"/>
            <a:ext cx="8264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n-lt"/>
              </a:rPr>
              <a:t>1.3 Концепция любви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880F4F-DF4A-CC85-826C-E03AF51E5E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9131" y="3981640"/>
            <a:ext cx="1517281" cy="159681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C30E068-FE31-5051-4113-3178038757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69541" y="894616"/>
            <a:ext cx="3309436" cy="3309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775187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3816536" y="1003157"/>
            <a:ext cx="5302737" cy="3528462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ru-RU" sz="2200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ru-RU" sz="2200" dirty="0">
                <a:solidFill>
                  <a:srgbClr val="002060"/>
                </a:solidFill>
                <a:latin typeface="+mn-lt"/>
              </a:rPr>
              <a:t>В произведениях русского романтизма мотив отчуждения – причина и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r>
              <a:rPr lang="ru-RU" sz="2200" dirty="0">
                <a:solidFill>
                  <a:srgbClr val="002060"/>
                </a:solidFill>
                <a:latin typeface="+mn-lt"/>
              </a:rPr>
              <a:t>источник романтического конфликта. Главный герой обычно отрешен от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r>
              <a:rPr lang="ru-RU" sz="2200" dirty="0">
                <a:solidFill>
                  <a:srgbClr val="002060"/>
                </a:solidFill>
                <a:latin typeface="+mn-lt"/>
              </a:rPr>
              <a:t>большинства, от своих соотечественников. Как правило, позиция персонажа</a:t>
            </a:r>
            <a:br>
              <a:rPr lang="ru-RU" sz="2200" dirty="0">
                <a:solidFill>
                  <a:srgbClr val="002060"/>
                </a:solidFill>
                <a:latin typeface="+mn-lt"/>
              </a:rPr>
            </a:br>
            <a:r>
              <a:rPr lang="ru-RU" sz="2200" dirty="0">
                <a:solidFill>
                  <a:srgbClr val="002060"/>
                </a:solidFill>
                <a:latin typeface="+mn-lt"/>
              </a:rPr>
              <a:t>противостоит обществу в целом.</a:t>
            </a:r>
            <a:endParaRPr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422" y="4405870"/>
            <a:ext cx="714794" cy="6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75092F-3368-23A3-121F-7A334E31A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6555" y="3177191"/>
            <a:ext cx="1616812" cy="15753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6FE4B-9A3C-CED8-3672-F21F503A4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4329">
            <a:off x="2559546" y="4405044"/>
            <a:ext cx="713294" cy="6950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BD4BBC-C591-7C53-EA04-90A5723938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-720573" y="4366798"/>
            <a:ext cx="1262031" cy="12296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4A92B6-CA46-C125-3DD9-98CDBCC91241}"/>
              </a:ext>
            </a:extLst>
          </p:cNvPr>
          <p:cNvSpPr txBox="1"/>
          <p:nvPr/>
        </p:nvSpPr>
        <p:spPr>
          <a:xfrm>
            <a:off x="291895" y="143168"/>
            <a:ext cx="937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n-lt"/>
              </a:rPr>
              <a:t>1.4 Мотив отчуждения персонажа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946C06-C33B-9F17-4FDB-B90505F93A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13102" t="14748" r="6366" b="13549"/>
          <a:stretch/>
        </p:blipFill>
        <p:spPr>
          <a:xfrm>
            <a:off x="141372" y="923348"/>
            <a:ext cx="3451860" cy="3688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024758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409694" y="1497583"/>
            <a:ext cx="3869917" cy="2857022"/>
          </a:xfrm>
          <a:prstGeom prst="rect">
            <a:avLst/>
          </a:prstGeom>
          <a:ln w="76200">
            <a:solidFill>
              <a:schemeClr val="bg1">
                <a:lumMod val="60000"/>
                <a:lumOff val="40000"/>
              </a:schemeClr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В русской литературе 30-50-х годов XIX века обнаруживается процесс аннигиляции образа русалки. Эстетический потенциал образа в произведениях русской литературы 1840-х годов исчерпывается.</a:t>
            </a:r>
            <a:endParaRPr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616824"/>
            <a:ext cx="714794" cy="69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4A92B6-CA46-C125-3DD9-98CDBCC91241}"/>
              </a:ext>
            </a:extLst>
          </p:cNvPr>
          <p:cNvSpPr txBox="1"/>
          <p:nvPr/>
        </p:nvSpPr>
        <p:spPr>
          <a:xfrm>
            <a:off x="138203" y="158148"/>
            <a:ext cx="9806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n-lt"/>
              </a:rPr>
              <a:t>2.1 Изменение образа русалки в русской литературе 30-50-х годов </a:t>
            </a:r>
            <a:r>
              <a:rPr lang="en-US" sz="3200" b="1" dirty="0">
                <a:solidFill>
                  <a:srgbClr val="002060"/>
                </a:solidFill>
                <a:latin typeface="+mn-lt"/>
              </a:rPr>
              <a:t>XIX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века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6082B0-AD02-3C79-2A88-3063D54D2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4479" t="13279" r="-3636" b="4561"/>
          <a:stretch/>
        </p:blipFill>
        <p:spPr>
          <a:xfrm>
            <a:off x="4877845" y="1385865"/>
            <a:ext cx="3717701" cy="3080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660041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What is your favorite book? Celebrate Family Literacy Day Infographics by Slidesgo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459</Words>
  <Application>Microsoft Office PowerPoint</Application>
  <PresentationFormat>Экран (16:9)</PresentationFormat>
  <Paragraphs>45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IBM Plex Serif</vt:lpstr>
      <vt:lpstr>Bebas Neue</vt:lpstr>
      <vt:lpstr>Archivo</vt:lpstr>
      <vt:lpstr>Playball</vt:lpstr>
      <vt:lpstr>IBM Plex Serif SemiBold</vt:lpstr>
      <vt:lpstr>Arial</vt:lpstr>
      <vt:lpstr>Nunito Light</vt:lpstr>
      <vt:lpstr>What is your favorite book? Celebrate Family Literacy Day Infographics by Slidesgo</vt:lpstr>
      <vt:lpstr> «Эволюция образа русалки в русской литературе: мифологические и фольклорные мотивы»  </vt:lpstr>
      <vt:lpstr>Цель работы: проследить динамику образа русалки в связи с взаимодействием элементов фольклора и романтизма, составляющих содержание этого образа. Гипотеза исследования: в русской литературе 30- 50-х годов XIX века происходит процесс утраты константных фольклорных черт образа русалки Объект исследования: образы русалок в славянском фольклоре и русской литературе первой половины XIX века.</vt:lpstr>
      <vt:lpstr>Задачи исследования: </vt:lpstr>
      <vt:lpstr>Занятия: купание, качание на ветвях, пляски и пение. Обереги: острое, колючее, магический круг, полынь, крест, чеснок.</vt:lpstr>
      <vt:lpstr>В древних славянских преданиях русалка – двойственный персонаж:</vt:lpstr>
      <vt:lpstr>К образу русалки неоднократно обращались все крупные писатели первой трети XIX века. Трагическая любовная драма, переживаемая русалкой, в сочетании с необычностью ее внешнего облика – все это интриговало воображение </vt:lpstr>
      <vt:lpstr>Фольклорную мифологему русального пения писатели романтики интерпретировали определенным образом: в мистическо-трагическом ключе (М. Ю. Лермонтов «Мцыри», «Герой нашего времени»). В пении золотой рыбки Лермонтова звучит тема судьбы, неизбежного трагического исхода героев. </vt:lpstr>
      <vt:lpstr> В произведениях русского романтизма мотив отчуждения – причина и источник романтического конфликта. Главный герой обычно отрешен от большинства, от своих соотечественников. Как правило, позиция персонажа противостоит обществу в целом.</vt:lpstr>
      <vt:lpstr>В русской литературе 30-50-х годов XIX века обнаруживается процесс аннигиляции образа русалки. Эстетический потенциал образа в произведениях русской литературы 1840-х годов исчерпывается.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«Образ домового в народной традиции и современной литературе»  </dc:title>
  <cp:lastModifiedBy>Алексей Алексей</cp:lastModifiedBy>
  <cp:revision>8</cp:revision>
  <dcterms:modified xsi:type="dcterms:W3CDTF">2025-03-20T15:46:46Z</dcterms:modified>
</cp:coreProperties>
</file>